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9"/>
  </p:notesMasterIdLst>
  <p:handoutMasterIdLst>
    <p:handoutMasterId r:id="rId30"/>
  </p:handoutMasterIdLst>
  <p:sldIdLst>
    <p:sldId id="256" r:id="rId2"/>
    <p:sldId id="257" r:id="rId3"/>
    <p:sldId id="258" r:id="rId4"/>
    <p:sldId id="283" r:id="rId5"/>
    <p:sldId id="265" r:id="rId6"/>
    <p:sldId id="261" r:id="rId7"/>
    <p:sldId id="272" r:id="rId8"/>
    <p:sldId id="273" r:id="rId9"/>
    <p:sldId id="284" r:id="rId10"/>
    <p:sldId id="301" r:id="rId11"/>
    <p:sldId id="302" r:id="rId12"/>
    <p:sldId id="291" r:id="rId13"/>
    <p:sldId id="300" r:id="rId14"/>
    <p:sldId id="295" r:id="rId15"/>
    <p:sldId id="297" r:id="rId16"/>
    <p:sldId id="263" r:id="rId17"/>
    <p:sldId id="281" r:id="rId18"/>
    <p:sldId id="282" r:id="rId19"/>
    <p:sldId id="275" r:id="rId20"/>
    <p:sldId id="278" r:id="rId21"/>
    <p:sldId id="287" r:id="rId22"/>
    <p:sldId id="264" r:id="rId23"/>
    <p:sldId id="303" r:id="rId24"/>
    <p:sldId id="277" r:id="rId25"/>
    <p:sldId id="266" r:id="rId26"/>
    <p:sldId id="304" r:id="rId27"/>
    <p:sldId id="268" r:id="rId28"/>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3" autoAdjust="0"/>
    <p:restoredTop sz="90339" autoAdjust="0"/>
  </p:normalViewPr>
  <p:slideViewPr>
    <p:cSldViewPr snapToGrid="0">
      <p:cViewPr varScale="1">
        <p:scale>
          <a:sx n="94" d="100"/>
          <a:sy n="94" d="100"/>
        </p:scale>
        <p:origin x="-14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84995" name="Rectangle 3"/>
          <p:cNvSpPr>
            <a:spLocks noGrp="1" noChangeArrowheads="1"/>
          </p:cNvSpPr>
          <p:nvPr>
            <p:ph type="dt" sz="quarter" idx="1"/>
          </p:nvPr>
        </p:nvSpPr>
        <p:spPr bwMode="auto">
          <a:xfrm>
            <a:off x="5265738"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fld id="{CFF00D52-CF85-4E81-B965-96EFBD131481}" type="datetimeFigureOut">
              <a:rPr lang="en-US"/>
              <a:pPr/>
              <a:t>12/5/13</a:t>
            </a:fld>
            <a:endParaRPr lang="en-US"/>
          </a:p>
        </p:txBody>
      </p:sp>
      <p:sp>
        <p:nvSpPr>
          <p:cNvPr id="84996" name="Rectangle 4"/>
          <p:cNvSpPr>
            <a:spLocks noGrp="1" noChangeArrowheads="1"/>
          </p:cNvSpPr>
          <p:nvPr>
            <p:ph type="ftr" sz="quarter" idx="2"/>
          </p:nvPr>
        </p:nvSpPr>
        <p:spPr bwMode="auto">
          <a:xfrm>
            <a:off x="0"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84997" name="Rectangle 5"/>
          <p:cNvSpPr>
            <a:spLocks noGrp="1" noChangeArrowheads="1"/>
          </p:cNvSpPr>
          <p:nvPr>
            <p:ph type="sldNum" sz="quarter" idx="3"/>
          </p:nvPr>
        </p:nvSpPr>
        <p:spPr bwMode="auto">
          <a:xfrm>
            <a:off x="5265738"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DC32A16A-C0C0-4C7F-88A0-D672631D70AB}" type="slidenum">
              <a:rPr lang="en-US"/>
              <a:pPr/>
              <a:t>‹#›</a:t>
            </a:fld>
            <a:endParaRPr lang="en-US"/>
          </a:p>
        </p:txBody>
      </p:sp>
    </p:spTree>
    <p:extLst>
      <p:ext uri="{BB962C8B-B14F-4D97-AF65-F5344CB8AC3E}">
        <p14:creationId xmlns:p14="http://schemas.microsoft.com/office/powerpoint/2010/main" val="141316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4029075" cy="3508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endParaRPr lang="en-US"/>
          </a:p>
        </p:txBody>
      </p:sp>
      <p:sp>
        <p:nvSpPr>
          <p:cNvPr id="3" name="Date Placeholder 2"/>
          <p:cNvSpPr>
            <a:spLocks noGrp="1"/>
          </p:cNvSpPr>
          <p:nvPr>
            <p:ph type="dt" idx="1"/>
          </p:nvPr>
        </p:nvSpPr>
        <p:spPr bwMode="auto">
          <a:xfrm>
            <a:off x="5265738" y="0"/>
            <a:ext cx="4029075" cy="3508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fld id="{D2375DE9-7FBC-4819-833E-558D61DA44B2}" type="datetimeFigureOut">
              <a:rPr lang="en-US"/>
              <a:pPr/>
              <a:t>12/5/13</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930275" y="3330575"/>
            <a:ext cx="7435850" cy="31543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6657975"/>
            <a:ext cx="4029075" cy="3508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5265738" y="6657975"/>
            <a:ext cx="4029075" cy="3508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fld id="{660365E8-069D-46C5-B16A-B288F93547DA}" type="slidenum">
              <a:rPr lang="en-US"/>
              <a:pPr/>
              <a:t>‹#›</a:t>
            </a:fld>
            <a:endParaRPr lang="en-US"/>
          </a:p>
        </p:txBody>
      </p:sp>
    </p:spTree>
    <p:extLst>
      <p:ext uri="{BB962C8B-B14F-4D97-AF65-F5344CB8AC3E}">
        <p14:creationId xmlns:p14="http://schemas.microsoft.com/office/powerpoint/2010/main" val="1914478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TextEdit="1"/>
          </p:cNvSpPr>
          <p:nvPr>
            <p:ph type="sldImg"/>
          </p:nvPr>
        </p:nvSpPr>
        <p:spPr bwMode="auto">
          <a:noFill/>
          <a:ln>
            <a:solidFill>
              <a:srgbClr val="000000"/>
            </a:solidFill>
            <a:miter lim="800000"/>
            <a:headEnd/>
            <a:tailEnd/>
          </a:ln>
        </p:spPr>
      </p:sp>
      <p:sp>
        <p:nvSpPr>
          <p:cNvPr id="7170" name="Rectangle 3"/>
          <p:cNvSpPr>
            <a:spLocks noGrp="1"/>
          </p:cNvSpPr>
          <p:nvPr>
            <p:ph type="body" idx="1"/>
          </p:nvPr>
        </p:nvSpPr>
        <p:spPr/>
        <p:txBody>
          <a:bodyPr/>
          <a:lstStyle/>
          <a:p>
            <a:r>
              <a:rPr lang="en-US" dirty="0" smtClean="0"/>
              <a:t>Good Afternoon everyone, we are team</a:t>
            </a:r>
            <a:r>
              <a:rPr lang="en-US" baseline="0" dirty="0" smtClean="0"/>
              <a:t> 23 working on the </a:t>
            </a:r>
            <a:r>
              <a:rPr lang="en-US" baseline="0" dirty="0" err="1" smtClean="0"/>
              <a:t>ogzeb</a:t>
            </a:r>
            <a:r>
              <a:rPr lang="en-US" baseline="0" dirty="0" smtClean="0"/>
              <a:t>. Introduce everyone and mention our sponsors.</a:t>
            </a:r>
            <a:endParaRPr lang="en-US" dirty="0" smtClean="0"/>
          </a:p>
        </p:txBody>
      </p:sp>
    </p:spTree>
    <p:extLst>
      <p:ext uri="{BB962C8B-B14F-4D97-AF65-F5344CB8AC3E}">
        <p14:creationId xmlns:p14="http://schemas.microsoft.com/office/powerpoint/2010/main" val="992917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immediate future,</a:t>
            </a:r>
            <a:r>
              <a:rPr lang="en-US" baseline="0" dirty="0" smtClean="0"/>
              <a:t> our team would like to conduct a detailed thermal analysis of the system and find ways to make the system smaller.  We will also be ordering materials, and installing the battery system very soon. Next semester we will devote more time to integrating the systems into the house and adding features if time allows. Now we will take a few questions.</a:t>
            </a:r>
            <a:endParaRPr lang="en-US" dirty="0"/>
          </a:p>
        </p:txBody>
      </p:sp>
      <p:sp>
        <p:nvSpPr>
          <p:cNvPr id="4" name="Slide Number Placeholder 3"/>
          <p:cNvSpPr>
            <a:spLocks noGrp="1"/>
          </p:cNvSpPr>
          <p:nvPr>
            <p:ph type="sldNum" sz="quarter" idx="10"/>
          </p:nvPr>
        </p:nvSpPr>
        <p:spPr/>
        <p:txBody>
          <a:bodyPr/>
          <a:lstStyle/>
          <a:p>
            <a:fld id="{660365E8-069D-46C5-B16A-B288F93547DA}" type="slidenum">
              <a:rPr lang="en-US" smtClean="0"/>
              <a:pPr/>
              <a:t>25</a:t>
            </a:fld>
            <a:endParaRPr lang="en-US"/>
          </a:p>
        </p:txBody>
      </p:sp>
    </p:spTree>
    <p:extLst>
      <p:ext uri="{BB962C8B-B14F-4D97-AF65-F5344CB8AC3E}">
        <p14:creationId xmlns:p14="http://schemas.microsoft.com/office/powerpoint/2010/main" val="422652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start with an</a:t>
            </a:r>
            <a:r>
              <a:rPr lang="en-US" baseline="0" dirty="0" smtClean="0"/>
              <a:t> overview of what we presented last time, then update you on the progress of the battery system. After that we’ll show you the development of the thermal energy storage system and present some procurement information, along with future plans, conclusions, and any questions you may have.</a:t>
            </a:r>
            <a:endParaRPr lang="en-US" dirty="0"/>
          </a:p>
        </p:txBody>
      </p:sp>
      <p:sp>
        <p:nvSpPr>
          <p:cNvPr id="4" name="Slide Number Placeholder 3"/>
          <p:cNvSpPr>
            <a:spLocks noGrp="1"/>
          </p:cNvSpPr>
          <p:nvPr>
            <p:ph type="sldNum" sz="quarter" idx="10"/>
          </p:nvPr>
        </p:nvSpPr>
        <p:spPr/>
        <p:txBody>
          <a:bodyPr/>
          <a:lstStyle/>
          <a:p>
            <a:fld id="{660365E8-069D-46C5-B16A-B288F93547DA}" type="slidenum">
              <a:rPr lang="en-US" smtClean="0"/>
              <a:pPr/>
              <a:t>2</a:t>
            </a:fld>
            <a:endParaRPr lang="en-US"/>
          </a:p>
        </p:txBody>
      </p:sp>
    </p:spTree>
    <p:extLst>
      <p:ext uri="{BB962C8B-B14F-4D97-AF65-F5344CB8AC3E}">
        <p14:creationId xmlns:p14="http://schemas.microsoft.com/office/powerpoint/2010/main" val="289661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review midterm 1, our team was told to design an energy storage system to keep the OGZEB powered while the solar panels are inactive. The system should be a combination of thermal and electrical energy storage.</a:t>
            </a:r>
            <a:endParaRPr lang="en-US" dirty="0"/>
          </a:p>
        </p:txBody>
      </p:sp>
      <p:sp>
        <p:nvSpPr>
          <p:cNvPr id="4" name="Slide Number Placeholder 3"/>
          <p:cNvSpPr>
            <a:spLocks noGrp="1"/>
          </p:cNvSpPr>
          <p:nvPr>
            <p:ph type="sldNum" sz="quarter" idx="10"/>
          </p:nvPr>
        </p:nvSpPr>
        <p:spPr/>
        <p:txBody>
          <a:bodyPr/>
          <a:lstStyle/>
          <a:p>
            <a:fld id="{660365E8-069D-46C5-B16A-B288F93547DA}" type="slidenum">
              <a:rPr lang="en-US" smtClean="0"/>
              <a:pPr/>
              <a:t>3</a:t>
            </a:fld>
            <a:endParaRPr lang="en-US"/>
          </a:p>
        </p:txBody>
      </p:sp>
    </p:spTree>
    <p:extLst>
      <p:ext uri="{BB962C8B-B14F-4D97-AF65-F5344CB8AC3E}">
        <p14:creationId xmlns:p14="http://schemas.microsoft.com/office/powerpoint/2010/main" val="1142307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0365E8-069D-46C5-B16A-B288F93547DA}" type="slidenum">
              <a:rPr lang="en-US" smtClean="0"/>
              <a:pPr/>
              <a:t>6</a:t>
            </a:fld>
            <a:endParaRPr lang="en-US"/>
          </a:p>
        </p:txBody>
      </p:sp>
    </p:spTree>
    <p:extLst>
      <p:ext uri="{BB962C8B-B14F-4D97-AF65-F5344CB8AC3E}">
        <p14:creationId xmlns:p14="http://schemas.microsoft.com/office/powerpoint/2010/main" val="53433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0365E8-069D-46C5-B16A-B288F93547DA}" type="slidenum">
              <a:rPr lang="en-US" smtClean="0"/>
              <a:pPr/>
              <a:t>7</a:t>
            </a:fld>
            <a:endParaRPr lang="en-US"/>
          </a:p>
        </p:txBody>
      </p:sp>
    </p:spTree>
    <p:extLst>
      <p:ext uri="{BB962C8B-B14F-4D97-AF65-F5344CB8AC3E}">
        <p14:creationId xmlns:p14="http://schemas.microsoft.com/office/powerpoint/2010/main" val="142814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0365E8-069D-46C5-B16A-B288F93547DA}" type="slidenum">
              <a:rPr lang="en-US" smtClean="0"/>
              <a:pPr/>
              <a:t>17</a:t>
            </a:fld>
            <a:endParaRPr lang="en-US"/>
          </a:p>
        </p:txBody>
      </p:sp>
    </p:spTree>
    <p:extLst>
      <p:ext uri="{BB962C8B-B14F-4D97-AF65-F5344CB8AC3E}">
        <p14:creationId xmlns:p14="http://schemas.microsoft.com/office/powerpoint/2010/main" val="3754266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0365E8-069D-46C5-B16A-B288F93547DA}" type="slidenum">
              <a:rPr lang="en-US" smtClean="0"/>
              <a:pPr/>
              <a:t>19</a:t>
            </a:fld>
            <a:endParaRPr lang="en-US"/>
          </a:p>
        </p:txBody>
      </p:sp>
    </p:spTree>
    <p:extLst>
      <p:ext uri="{BB962C8B-B14F-4D97-AF65-F5344CB8AC3E}">
        <p14:creationId xmlns:p14="http://schemas.microsoft.com/office/powerpoint/2010/main" val="1334915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table of our major components and</a:t>
            </a:r>
            <a:r>
              <a:rPr lang="en-US" baseline="0" dirty="0" smtClean="0"/>
              <a:t> they’re respective costs. The biggest expense is the chiller, followed by the aluminum needed for the air exchange box. From our initial design and estimations, our total estimated cost for the thermal storage system is around $2400. This does not include the electronics needed to control how often the system runs.</a:t>
            </a:r>
            <a:endParaRPr lang="en-US" dirty="0"/>
          </a:p>
        </p:txBody>
      </p:sp>
      <p:sp>
        <p:nvSpPr>
          <p:cNvPr id="4" name="Slide Number Placeholder 3"/>
          <p:cNvSpPr>
            <a:spLocks noGrp="1"/>
          </p:cNvSpPr>
          <p:nvPr>
            <p:ph type="sldNum" sz="quarter" idx="10"/>
          </p:nvPr>
        </p:nvSpPr>
        <p:spPr/>
        <p:txBody>
          <a:bodyPr/>
          <a:lstStyle/>
          <a:p>
            <a:fld id="{660365E8-069D-46C5-B16A-B288F93547DA}" type="slidenum">
              <a:rPr lang="en-US" smtClean="0"/>
              <a:pPr/>
              <a:t>22</a:t>
            </a:fld>
            <a:endParaRPr lang="en-US"/>
          </a:p>
        </p:txBody>
      </p:sp>
    </p:spTree>
    <p:extLst>
      <p:ext uri="{BB962C8B-B14F-4D97-AF65-F5344CB8AC3E}">
        <p14:creationId xmlns:p14="http://schemas.microsoft.com/office/powerpoint/2010/main" val="801217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conclusion</a:t>
            </a:r>
            <a:r>
              <a:rPr lang="en-US" baseline="0" dirty="0" smtClean="0"/>
              <a:t> our team has designed an appropriate battery system, and has completed a detailed design of the thermal energy storage system. All the necessary parts have also been found and priced.</a:t>
            </a:r>
            <a:endParaRPr lang="en-US" dirty="0"/>
          </a:p>
        </p:txBody>
      </p:sp>
      <p:sp>
        <p:nvSpPr>
          <p:cNvPr id="4" name="Slide Number Placeholder 3"/>
          <p:cNvSpPr>
            <a:spLocks noGrp="1"/>
          </p:cNvSpPr>
          <p:nvPr>
            <p:ph type="sldNum" sz="quarter" idx="10"/>
          </p:nvPr>
        </p:nvSpPr>
        <p:spPr/>
        <p:txBody>
          <a:bodyPr/>
          <a:lstStyle/>
          <a:p>
            <a:fld id="{660365E8-069D-46C5-B16A-B288F93547DA}" type="slidenum">
              <a:rPr lang="en-US" smtClean="0"/>
              <a:pPr/>
              <a:t>24</a:t>
            </a:fld>
            <a:endParaRPr lang="en-US"/>
          </a:p>
        </p:txBody>
      </p:sp>
    </p:spTree>
    <p:extLst>
      <p:ext uri="{BB962C8B-B14F-4D97-AF65-F5344CB8AC3E}">
        <p14:creationId xmlns:p14="http://schemas.microsoft.com/office/powerpoint/2010/main" val="175494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4EBB72-29F7-4F46-B0EC-1528D5A296F4}" type="datetime1">
              <a:rPr lang="en-US" smtClean="0"/>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121547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88141-241F-4EA7-8370-7FCEF1864E71}" type="datetime1">
              <a:rPr lang="en-US" smtClean="0"/>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369171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2C6AE-0AFF-44F8-9A43-5B1ED3D04C9F}" type="datetime1">
              <a:rPr lang="en-US" smtClean="0"/>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80088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E51655-3BA1-4208-9B58-8E1DA9F29B98}" type="datetime1">
              <a:rPr lang="en-US" smtClean="0"/>
              <a:t>12/5/13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423757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94234" y="117695"/>
            <a:ext cx="6355532" cy="1204111"/>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692999"/>
            <a:ext cx="7772400" cy="271390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B9FD4CC-84EC-4480-B19B-6A48BAFFF2BC}" type="datetime1">
              <a:rPr lang="en-US" smtClean="0"/>
              <a:t>12/5/13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427158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9CECE0-B92E-441A-BB3D-376BD1AC5784}" type="datetime1">
              <a:rPr lang="en-US" smtClean="0"/>
              <a:t>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16290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B8CCDF-8E87-464C-9A9D-7EB646D2278A}" type="datetime1">
              <a:rPr lang="en-US" smtClean="0"/>
              <a:t>12/5/13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295714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D818F8-8AA3-4CDB-B675-4C2B83770ECA}" type="datetime1">
              <a:rPr lang="en-US" smtClean="0"/>
              <a:t>12/5/13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3486618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1EB45-655C-4095-B53E-6E8317C0A837}" type="datetime1">
              <a:rPr lang="en-US" smtClean="0"/>
              <a:t>12/5/13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114721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84E44-B746-4FB2-A4F9-83E536118AB9}" type="datetime1">
              <a:rPr lang="en-US" smtClean="0"/>
              <a:t>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82294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79837" y="16463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3261C-0AEB-4192-A604-B1DDD300E383}" type="datetime1">
              <a:rPr lang="en-US" smtClean="0"/>
              <a:t>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33134588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94557" y="287090"/>
            <a:ext cx="6325314" cy="1082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3679"/>
            <a:ext cx="8229600" cy="43455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C51FC-66A8-43F4-BCB0-683E70048E7E}" type="datetime1">
              <a:rPr lang="en-US" smtClean="0"/>
              <a:t>12/5/13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3FE60-8F49-8E43-99CB-B7F849FB6F3B}" type="slidenum">
              <a:rPr lang="en-US" smtClean="0"/>
              <a:pPr/>
              <a:t>‹#›</a:t>
            </a:fld>
            <a:endParaRPr lang="en-US"/>
          </a:p>
        </p:txBody>
      </p:sp>
      <p:pic>
        <p:nvPicPr>
          <p:cNvPr id="7" name="Picture 6"/>
          <p:cNvPicPr>
            <a:picLocks noChangeAspect="1"/>
          </p:cNvPicPr>
          <p:nvPr userDrawn="1"/>
        </p:nvPicPr>
        <p:blipFill>
          <a:blip r:embed="rId13" cstate="print"/>
          <a:stretch>
            <a:fillRect/>
          </a:stretch>
        </p:blipFill>
        <p:spPr>
          <a:xfrm>
            <a:off x="0" y="0"/>
            <a:ext cx="1358900" cy="1320800"/>
          </a:xfrm>
          <a:prstGeom prst="rect">
            <a:avLst/>
          </a:prstGeom>
        </p:spPr>
      </p:pic>
      <p:pic>
        <p:nvPicPr>
          <p:cNvPr id="9" name="Picture 8"/>
          <p:cNvPicPr>
            <a:picLocks noChangeAspect="1"/>
          </p:cNvPicPr>
          <p:nvPr userDrawn="1"/>
        </p:nvPicPr>
        <p:blipFill>
          <a:blip r:embed="rId14" cstate="print"/>
          <a:stretch>
            <a:fillRect/>
          </a:stretch>
        </p:blipFill>
        <p:spPr>
          <a:xfrm>
            <a:off x="7819482" y="0"/>
            <a:ext cx="1324518" cy="1319924"/>
          </a:xfrm>
          <a:prstGeom prst="rect">
            <a:avLst/>
          </a:prstGeom>
        </p:spPr>
      </p:pic>
      <p:sp>
        <p:nvSpPr>
          <p:cNvPr id="10" name="Line 9"/>
          <p:cNvSpPr>
            <a:spLocks noChangeShapeType="1"/>
          </p:cNvSpPr>
          <p:nvPr userDrawn="1"/>
        </p:nvSpPr>
        <p:spPr bwMode="auto">
          <a:xfrm flipV="1">
            <a:off x="199222" y="1494253"/>
            <a:ext cx="8678629" cy="24904"/>
          </a:xfrm>
          <a:prstGeom prst="line">
            <a:avLst/>
          </a:prstGeom>
          <a:noFill/>
          <a:ln w="38100">
            <a:solidFill>
              <a:srgbClr val="800000"/>
            </a:solidFill>
            <a:round/>
            <a:headEnd/>
            <a:tailEnd/>
          </a:ln>
          <a:effectLst/>
        </p:spPr>
        <p:txBody>
          <a:bodyPr/>
          <a:lstStyle/>
          <a:p>
            <a:pPr>
              <a:defRPr/>
            </a:pPr>
            <a:endParaRPr lang="en-US"/>
          </a:p>
        </p:txBody>
      </p:sp>
      <p:sp>
        <p:nvSpPr>
          <p:cNvPr id="11" name="Line 9"/>
          <p:cNvSpPr>
            <a:spLocks noChangeShapeType="1"/>
          </p:cNvSpPr>
          <p:nvPr userDrawn="1"/>
        </p:nvSpPr>
        <p:spPr bwMode="auto">
          <a:xfrm flipV="1">
            <a:off x="202205" y="6241482"/>
            <a:ext cx="8678629" cy="24904"/>
          </a:xfrm>
          <a:prstGeom prst="line">
            <a:avLst/>
          </a:prstGeom>
          <a:noFill/>
          <a:ln w="38100">
            <a:solidFill>
              <a:srgbClr val="800000"/>
            </a:solidFill>
            <a:round/>
            <a:headEnd/>
            <a:tailEnd/>
          </a:ln>
          <a:effectLst/>
        </p:spPr>
        <p:txBody>
          <a:bodyPr/>
          <a:lstStyle/>
          <a:p>
            <a:pPr>
              <a:defRPr/>
            </a:pPr>
            <a:endParaRPr lang="en-US"/>
          </a:p>
        </p:txBody>
      </p:sp>
    </p:spTree>
    <p:extLst>
      <p:ext uri="{BB962C8B-B14F-4D97-AF65-F5344CB8AC3E}">
        <p14:creationId xmlns:p14="http://schemas.microsoft.com/office/powerpoint/2010/main" val="152241820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100" b="1" i="1" dirty="0" smtClean="0"/>
              <a:t/>
            </a:r>
            <a:br>
              <a:rPr lang="en-US" sz="3100" b="1" i="1" dirty="0" smtClean="0"/>
            </a:br>
            <a:r>
              <a:rPr lang="en-US" sz="3100" b="1" i="1" dirty="0" smtClean="0"/>
              <a:t/>
            </a:r>
            <a:br>
              <a:rPr lang="en-US" sz="3100" b="1" i="1" dirty="0" smtClean="0"/>
            </a:br>
            <a:endParaRPr lang="en-US" altLang="zh-CN" sz="3100" dirty="0"/>
          </a:p>
        </p:txBody>
      </p:sp>
      <p:sp>
        <p:nvSpPr>
          <p:cNvPr id="4099" name="Rectangle 3"/>
          <p:cNvSpPr>
            <a:spLocks noGrp="1" noChangeArrowheads="1"/>
          </p:cNvSpPr>
          <p:nvPr>
            <p:ph idx="1"/>
          </p:nvPr>
        </p:nvSpPr>
        <p:spPr/>
        <p:txBody>
          <a:bodyPr rtlCol="0">
            <a:normAutofit/>
          </a:bodyPr>
          <a:lstStyle/>
          <a:p>
            <a:pPr marL="0" indent="0" algn="ctr" eaLnBrk="1" fontAlgn="auto" hangingPunct="1">
              <a:spcAft>
                <a:spcPts val="0"/>
              </a:spcAft>
              <a:buFont typeface="Arial" pitchFamily="34" charset="0"/>
              <a:buNone/>
              <a:defRPr/>
            </a:pPr>
            <a:r>
              <a:rPr lang="en-US" altLang="zh-CN" sz="4000" b="1" dirty="0" smtClean="0"/>
              <a:t>OGZEB Hybrid Thermal Electrical </a:t>
            </a:r>
          </a:p>
          <a:p>
            <a:pPr marL="0" indent="0" algn="ctr" eaLnBrk="1" fontAlgn="auto" hangingPunct="1">
              <a:spcAft>
                <a:spcPts val="0"/>
              </a:spcAft>
              <a:buFont typeface="Arial" pitchFamily="34" charset="0"/>
              <a:buNone/>
              <a:defRPr/>
            </a:pPr>
            <a:r>
              <a:rPr lang="en-US" altLang="zh-CN" sz="4000" b="1" dirty="0" smtClean="0"/>
              <a:t>Energy Storage System</a:t>
            </a:r>
          </a:p>
          <a:p>
            <a:pPr marL="0" indent="0" algn="ctr" eaLnBrk="1" fontAlgn="auto" hangingPunct="1">
              <a:spcAft>
                <a:spcPts val="0"/>
              </a:spcAft>
              <a:buFont typeface="Arial" pitchFamily="34" charset="0"/>
              <a:buNone/>
              <a:defRPr/>
            </a:pPr>
            <a:endParaRPr lang="en-US" altLang="zh-CN" b="1" dirty="0" smtClean="0"/>
          </a:p>
          <a:p>
            <a:pPr marL="0" indent="0" algn="ctr" eaLnBrk="1" fontAlgn="auto" hangingPunct="1">
              <a:spcAft>
                <a:spcPts val="0"/>
              </a:spcAft>
              <a:buFont typeface="Arial" pitchFamily="34" charset="0"/>
              <a:buNone/>
              <a:defRPr/>
            </a:pPr>
            <a:r>
              <a:rPr lang="en-US" altLang="zh-CN" sz="3600" dirty="0" smtClean="0"/>
              <a:t>Fall 2013-Final Presentation</a:t>
            </a:r>
          </a:p>
          <a:p>
            <a:pPr marL="0" indent="0" algn="ctr" eaLnBrk="1" fontAlgn="auto" hangingPunct="1">
              <a:spcAft>
                <a:spcPts val="0"/>
              </a:spcAft>
              <a:buFont typeface="Arial" pitchFamily="34" charset="0"/>
              <a:buNone/>
              <a:defRPr/>
            </a:pPr>
            <a:endParaRPr lang="en-US" altLang="zh-CN" dirty="0" smtClean="0"/>
          </a:p>
          <a:p>
            <a:pPr marL="0" indent="0" algn="ctr" eaLnBrk="1" fontAlgn="auto" hangingPunct="1">
              <a:spcAft>
                <a:spcPts val="0"/>
              </a:spcAft>
              <a:buFont typeface="Arial" pitchFamily="34" charset="0"/>
              <a:buNone/>
              <a:defRPr/>
            </a:pPr>
            <a:endParaRPr lang="en-US" altLang="zh-CN" dirty="0"/>
          </a:p>
          <a:p>
            <a:pPr marL="0" indent="0" algn="ctr" eaLnBrk="1" fontAlgn="auto" hangingPunct="1">
              <a:spcAft>
                <a:spcPts val="0"/>
              </a:spcAft>
              <a:buFont typeface="Arial" pitchFamily="34" charset="0"/>
              <a:buNone/>
              <a:defRPr/>
            </a:pPr>
            <a:endParaRPr lang="en-US" altLang="zh-CN" dirty="0"/>
          </a:p>
        </p:txBody>
      </p:sp>
      <p:sp>
        <p:nvSpPr>
          <p:cNvPr id="4" name="Footer Placeholder 3"/>
          <p:cNvSpPr>
            <a:spLocks noGrp="1"/>
          </p:cNvSpPr>
          <p:nvPr>
            <p:ph type="ftr" sz="quarter" idx="11"/>
          </p:nvPr>
        </p:nvSpPr>
        <p:spPr/>
        <p:txBody>
          <a:bodyPr/>
          <a:lstStyle/>
          <a:p>
            <a:r>
              <a:rPr lang="en-US" dirty="0" err="1" smtClean="0"/>
              <a:t>Artur</a:t>
            </a:r>
            <a:r>
              <a:rPr lang="en-US" dirty="0" smtClean="0"/>
              <a:t> </a:t>
            </a:r>
            <a:r>
              <a:rPr lang="en-US" dirty="0" err="1" smtClean="0"/>
              <a:t>Nascimento</a:t>
            </a:r>
            <a:endParaRPr lang="en-US" dirty="0"/>
          </a:p>
        </p:txBody>
      </p:sp>
      <p:sp>
        <p:nvSpPr>
          <p:cNvPr id="5" name="Slide Number Placeholder 5"/>
          <p:cNvSpPr>
            <a:spLocks noGrp="1"/>
          </p:cNvSpPr>
          <p:nvPr>
            <p:ph type="sldNum" sz="quarter" idx="12"/>
          </p:nvPr>
        </p:nvSpPr>
        <p:spPr/>
        <p:txBody>
          <a:bodyPr/>
          <a:lstStyle/>
          <a:p>
            <a:pPr>
              <a:defRPr/>
            </a:pPr>
            <a:fld id="{8213787A-B914-4E1B-B914-2083077CEB51}" type="slidenum">
              <a:rPr lang="en-US"/>
              <a:pPr>
                <a:defRPr/>
              </a:pPr>
              <a:t>1</a:t>
            </a:fld>
            <a:endParaRPr lang="en-US" dirty="0"/>
          </a:p>
        </p:txBody>
      </p:sp>
      <p:sp>
        <p:nvSpPr>
          <p:cNvPr id="2" name="TextBox 1"/>
          <p:cNvSpPr txBox="1"/>
          <p:nvPr/>
        </p:nvSpPr>
        <p:spPr>
          <a:xfrm>
            <a:off x="457200" y="4814011"/>
            <a:ext cx="4432041" cy="1200329"/>
          </a:xfrm>
          <a:prstGeom prst="rect">
            <a:avLst/>
          </a:prstGeom>
          <a:noFill/>
        </p:spPr>
        <p:txBody>
          <a:bodyPr wrap="square" rtlCol="0">
            <a:spAutoFit/>
          </a:bodyPr>
          <a:lstStyle/>
          <a:p>
            <a:r>
              <a:rPr lang="en-US" b="1" dirty="0" smtClean="0">
                <a:latin typeface="+mn-lt"/>
              </a:rPr>
              <a:t>Team members</a:t>
            </a:r>
            <a:r>
              <a:rPr lang="en-US" dirty="0" smtClean="0">
                <a:latin typeface="+mn-lt"/>
              </a:rPr>
              <a:t>: Corey Allen, Anthony </a:t>
            </a:r>
            <a:r>
              <a:rPr lang="en-US" dirty="0" err="1" smtClean="0">
                <a:latin typeface="+mn-lt"/>
              </a:rPr>
              <a:t>Cappetto</a:t>
            </a:r>
            <a:r>
              <a:rPr lang="en-US" dirty="0" smtClean="0">
                <a:latin typeface="+mn-lt"/>
              </a:rPr>
              <a:t>, Lucas Dos Santos, Kristian Hogue, Nicholas Kraft, Tristian Jones, </a:t>
            </a:r>
            <a:r>
              <a:rPr lang="en-US" dirty="0" err="1" smtClean="0">
                <a:latin typeface="+mn-lt"/>
              </a:rPr>
              <a:t>Artur</a:t>
            </a:r>
            <a:r>
              <a:rPr lang="en-US" dirty="0" smtClean="0">
                <a:latin typeface="+mn-lt"/>
              </a:rPr>
              <a:t> </a:t>
            </a:r>
            <a:r>
              <a:rPr lang="en-US" dirty="0" err="1" smtClean="0">
                <a:latin typeface="+mn-lt"/>
              </a:rPr>
              <a:t>Nascimento</a:t>
            </a:r>
            <a:endParaRPr lang="en-US" dirty="0">
              <a:latin typeface="+mn-lt"/>
            </a:endParaRPr>
          </a:p>
        </p:txBody>
      </p:sp>
      <p:sp>
        <p:nvSpPr>
          <p:cNvPr id="3" name="TextBox 2"/>
          <p:cNvSpPr txBox="1"/>
          <p:nvPr/>
        </p:nvSpPr>
        <p:spPr>
          <a:xfrm>
            <a:off x="4915446" y="4811189"/>
            <a:ext cx="3745149" cy="1200329"/>
          </a:xfrm>
          <a:prstGeom prst="rect">
            <a:avLst/>
          </a:prstGeom>
          <a:noFill/>
        </p:spPr>
        <p:txBody>
          <a:bodyPr wrap="square" rtlCol="0">
            <a:spAutoFit/>
          </a:bodyPr>
          <a:lstStyle/>
          <a:p>
            <a:r>
              <a:rPr lang="en-US" b="1" dirty="0" smtClean="0">
                <a:latin typeface="+mn-lt"/>
              </a:rPr>
              <a:t>Sponsors/Advisors</a:t>
            </a:r>
            <a:r>
              <a:rPr lang="en-US" dirty="0" smtClean="0">
                <a:latin typeface="+mn-lt"/>
              </a:rPr>
              <a:t>: Dr. Li, Dr. Ordonez, Dr. </a:t>
            </a:r>
            <a:r>
              <a:rPr lang="en-US" dirty="0" err="1" smtClean="0">
                <a:latin typeface="+mn-lt"/>
              </a:rPr>
              <a:t>Zheng</a:t>
            </a:r>
            <a:endParaRPr lang="en-US" dirty="0" smtClean="0">
              <a:latin typeface="+mn-lt"/>
            </a:endParaRPr>
          </a:p>
          <a:p>
            <a:endParaRPr lang="en-US" dirty="0">
              <a:latin typeface="+mn-lt"/>
            </a:endParaRPr>
          </a:p>
          <a:p>
            <a:r>
              <a:rPr lang="en-US" b="1" dirty="0" smtClean="0">
                <a:latin typeface="+mn-lt"/>
              </a:rPr>
              <a:t>Date</a:t>
            </a:r>
            <a:r>
              <a:rPr lang="en-US" dirty="0" smtClean="0">
                <a:latin typeface="+mn-lt"/>
              </a:rPr>
              <a:t>: 12-5-2013</a:t>
            </a:r>
            <a:endParaRPr lang="en-US"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Integration</a:t>
            </a:r>
            <a:endParaRPr lang="en-US" dirty="0"/>
          </a:p>
        </p:txBody>
      </p:sp>
      <p:sp>
        <p:nvSpPr>
          <p:cNvPr id="3" name="Content Placeholder 2"/>
          <p:cNvSpPr>
            <a:spLocks noGrp="1"/>
          </p:cNvSpPr>
          <p:nvPr>
            <p:ph idx="1"/>
          </p:nvPr>
        </p:nvSpPr>
        <p:spPr>
          <a:xfrm>
            <a:off x="430307" y="1671917"/>
            <a:ext cx="8229600" cy="4345511"/>
          </a:xfrm>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Nick Kraft</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10</a:t>
            </a:fld>
            <a:endParaRPr lang="en-US"/>
          </a:p>
        </p:txBody>
      </p:sp>
      <p:pic>
        <p:nvPicPr>
          <p:cNvPr id="1026" name="Picture 2" descr="C:\Users\Owner\Downloads\131204_0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658" y="1671917"/>
            <a:ext cx="8408894" cy="445097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4966448" y="2470648"/>
            <a:ext cx="822587" cy="2545906"/>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966448" y="1824316"/>
            <a:ext cx="2545976" cy="646331"/>
          </a:xfrm>
          <a:prstGeom prst="rect">
            <a:avLst/>
          </a:prstGeom>
          <a:noFill/>
          <a:ln>
            <a:solidFill>
              <a:schemeClr val="tx1"/>
            </a:solidFill>
          </a:ln>
        </p:spPr>
        <p:txBody>
          <a:bodyPr wrap="square" rtlCol="0">
            <a:spAutoFit/>
          </a:bodyPr>
          <a:lstStyle/>
          <a:p>
            <a:r>
              <a:rPr lang="en-US" dirty="0" smtClean="0">
                <a:ln>
                  <a:solidFill>
                    <a:sysClr val="windowText" lastClr="000000"/>
                  </a:solidFill>
                </a:ln>
              </a:rPr>
              <a:t>Enough room for system as designed</a:t>
            </a:r>
            <a:endParaRPr lang="en-US" dirty="0">
              <a:ln>
                <a:solidFill>
                  <a:sysClr val="windowText" lastClr="000000"/>
                </a:solidFill>
              </a:ln>
            </a:endParaRPr>
          </a:p>
        </p:txBody>
      </p:sp>
      <p:cxnSp>
        <p:nvCxnSpPr>
          <p:cNvPr id="15" name="Straight Arrow Connector 14"/>
          <p:cNvCxnSpPr/>
          <p:nvPr/>
        </p:nvCxnSpPr>
        <p:spPr>
          <a:xfrm>
            <a:off x="7512424" y="2470648"/>
            <a:ext cx="339156" cy="1819535"/>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923366" y="1824317"/>
            <a:ext cx="2545976" cy="646331"/>
          </a:xfrm>
          <a:prstGeom prst="rect">
            <a:avLst/>
          </a:prstGeom>
          <a:noFill/>
          <a:ln>
            <a:solidFill>
              <a:schemeClr val="tx1"/>
            </a:solidFill>
          </a:ln>
        </p:spPr>
        <p:txBody>
          <a:bodyPr wrap="square" rtlCol="0">
            <a:spAutoFit/>
          </a:bodyPr>
          <a:lstStyle/>
          <a:p>
            <a:r>
              <a:rPr lang="en-US" dirty="0" smtClean="0">
                <a:ln>
                  <a:solidFill>
                    <a:sysClr val="windowText" lastClr="000000"/>
                  </a:solidFill>
                </a:ln>
              </a:rPr>
              <a:t>Air ducts in and out of house</a:t>
            </a:r>
            <a:endParaRPr lang="en-US" dirty="0">
              <a:ln>
                <a:solidFill>
                  <a:sysClr val="windowText" lastClr="000000"/>
                </a:solidFill>
              </a:ln>
            </a:endParaRPr>
          </a:p>
        </p:txBody>
      </p:sp>
      <p:cxnSp>
        <p:nvCxnSpPr>
          <p:cNvPr id="19" name="Straight Arrow Connector 18"/>
          <p:cNvCxnSpPr/>
          <p:nvPr/>
        </p:nvCxnSpPr>
        <p:spPr>
          <a:xfrm>
            <a:off x="968190" y="2470648"/>
            <a:ext cx="179292" cy="1868270"/>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442449" y="2470648"/>
            <a:ext cx="555810" cy="934135"/>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rot="21116682">
            <a:off x="389601" y="4610734"/>
            <a:ext cx="717175" cy="74903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21116682">
            <a:off x="699248" y="4853510"/>
            <a:ext cx="717175" cy="74903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flipV="1">
            <a:off x="1040861" y="4562274"/>
            <a:ext cx="334856" cy="24468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1133694" y="5291752"/>
            <a:ext cx="353697" cy="243729"/>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428633" y="5399012"/>
            <a:ext cx="353697" cy="243729"/>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331020" y="4673054"/>
            <a:ext cx="353697" cy="243729"/>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27758" y="4998514"/>
            <a:ext cx="195608" cy="20031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rot="321508">
            <a:off x="3454178" y="4709967"/>
            <a:ext cx="528917" cy="836262"/>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rot="321508">
            <a:off x="3040151" y="4834024"/>
            <a:ext cx="528917" cy="836262"/>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3024283" y="5505982"/>
            <a:ext cx="392002" cy="136759"/>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3505934" y="5562335"/>
            <a:ext cx="435883" cy="125209"/>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3124200" y="4698614"/>
            <a:ext cx="369868" cy="96304"/>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3606961" y="4714675"/>
            <a:ext cx="379433" cy="122339"/>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3295971" y="5151142"/>
            <a:ext cx="349532" cy="171300"/>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7334655" y="4338918"/>
            <a:ext cx="1225685" cy="9528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5767190" y="5098670"/>
            <a:ext cx="1225685" cy="9528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p:nvPr/>
        </p:nvCxnSpPr>
        <p:spPr>
          <a:xfrm flipV="1">
            <a:off x="5767190" y="4338918"/>
            <a:ext cx="1606376" cy="759752"/>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6963602" y="4324259"/>
            <a:ext cx="1606376" cy="759752"/>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6953964" y="5274714"/>
            <a:ext cx="1606376" cy="759752"/>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6992875" y="5300271"/>
            <a:ext cx="341780" cy="182184"/>
          </a:xfrm>
          <a:prstGeom prst="line">
            <a:avLst/>
          </a:prstGeom>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5883265" y="5291752"/>
            <a:ext cx="993534" cy="646331"/>
          </a:xfrm>
          <a:prstGeom prst="rect">
            <a:avLst/>
          </a:prstGeom>
          <a:noFill/>
        </p:spPr>
        <p:txBody>
          <a:bodyPr wrap="square" rtlCol="0">
            <a:spAutoFit/>
          </a:bodyPr>
          <a:lstStyle/>
          <a:p>
            <a:r>
              <a:rPr lang="en-US" dirty="0" err="1" smtClean="0"/>
              <a:t>thermalsystem</a:t>
            </a:r>
            <a:endParaRPr lang="en-US" dirty="0"/>
          </a:p>
        </p:txBody>
      </p:sp>
    </p:spTree>
    <p:extLst>
      <p:ext uri="{BB962C8B-B14F-4D97-AF65-F5344CB8AC3E}">
        <p14:creationId xmlns:p14="http://schemas.microsoft.com/office/powerpoint/2010/main" val="2390734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27" grpId="0" animBg="1"/>
      <p:bldP spid="30" grpId="0" animBg="1"/>
      <p:bldP spid="42" grpId="0" animBg="1"/>
      <p:bldP spid="44"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Addition</a:t>
            </a:r>
            <a:endParaRPr lang="en-US" dirty="0"/>
          </a:p>
        </p:txBody>
      </p:sp>
      <p:sp>
        <p:nvSpPr>
          <p:cNvPr id="4" name="Footer Placeholder 3"/>
          <p:cNvSpPr>
            <a:spLocks noGrp="1"/>
          </p:cNvSpPr>
          <p:nvPr>
            <p:ph type="ftr" sz="quarter" idx="11"/>
          </p:nvPr>
        </p:nvSpPr>
        <p:spPr/>
        <p:txBody>
          <a:bodyPr/>
          <a:lstStyle/>
          <a:p>
            <a:r>
              <a:rPr lang="en-US" dirty="0" smtClean="0"/>
              <a:t>Nick Kraft</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11</a:t>
            </a:fld>
            <a:endParaRPr lang="en-US"/>
          </a:p>
        </p:txBody>
      </p:sp>
      <p:pic>
        <p:nvPicPr>
          <p:cNvPr id="6" name="Picture 5"/>
          <p:cNvPicPr>
            <a:picLocks noChangeAspect="1"/>
          </p:cNvPicPr>
          <p:nvPr/>
        </p:nvPicPr>
        <p:blipFill>
          <a:blip r:embed="rId2"/>
          <a:stretch>
            <a:fillRect/>
          </a:stretch>
        </p:blipFill>
        <p:spPr>
          <a:xfrm>
            <a:off x="400050" y="1596091"/>
            <a:ext cx="8179746" cy="4533900"/>
          </a:xfrm>
          <a:prstGeom prst="rect">
            <a:avLst/>
          </a:prstGeom>
        </p:spPr>
      </p:pic>
      <p:sp>
        <p:nvSpPr>
          <p:cNvPr id="7" name="TextBox 6"/>
          <p:cNvSpPr txBox="1"/>
          <p:nvPr/>
        </p:nvSpPr>
        <p:spPr>
          <a:xfrm>
            <a:off x="3036963" y="5000017"/>
            <a:ext cx="1361872" cy="923330"/>
          </a:xfrm>
          <a:prstGeom prst="rect">
            <a:avLst/>
          </a:prstGeom>
          <a:noFill/>
          <a:ln>
            <a:solidFill>
              <a:schemeClr val="tx1"/>
            </a:solidFill>
          </a:ln>
        </p:spPr>
        <p:txBody>
          <a:bodyPr wrap="square" rtlCol="0">
            <a:spAutoFit/>
          </a:bodyPr>
          <a:lstStyle/>
          <a:p>
            <a:r>
              <a:rPr lang="en-US" dirty="0" smtClean="0"/>
              <a:t>Chiller heat rejection to battery box</a:t>
            </a:r>
            <a:endParaRPr lang="en-US" dirty="0"/>
          </a:p>
        </p:txBody>
      </p:sp>
      <p:cxnSp>
        <p:nvCxnSpPr>
          <p:cNvPr id="9" name="Straight Arrow Connector 8"/>
          <p:cNvCxnSpPr/>
          <p:nvPr/>
        </p:nvCxnSpPr>
        <p:spPr>
          <a:xfrm>
            <a:off x="2878585" y="4744475"/>
            <a:ext cx="1678629" cy="291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37725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Detailed Design-Aluminum Tank Configuration</a:t>
            </a:r>
            <a:endParaRPr lang="en-US" dirty="0"/>
          </a:p>
        </p:txBody>
      </p:sp>
      <p:sp>
        <p:nvSpPr>
          <p:cNvPr id="4" name="Footer Placeholder 3"/>
          <p:cNvSpPr>
            <a:spLocks noGrp="1"/>
          </p:cNvSpPr>
          <p:nvPr>
            <p:ph type="ftr" sz="quarter" idx="11"/>
          </p:nvPr>
        </p:nvSpPr>
        <p:spPr/>
        <p:txBody>
          <a:bodyPr/>
          <a:lstStyle/>
          <a:p>
            <a:r>
              <a:rPr lang="en-US" dirty="0" smtClean="0"/>
              <a:t>Nick Kraft</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12</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91" y="2209340"/>
            <a:ext cx="4442323" cy="343270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679" y="2209340"/>
            <a:ext cx="4442322" cy="3432704"/>
          </a:xfrm>
          <a:prstGeom prst="rect">
            <a:avLst/>
          </a:prstGeom>
        </p:spPr>
      </p:pic>
      <p:cxnSp>
        <p:nvCxnSpPr>
          <p:cNvPr id="10" name="Straight Connector 9"/>
          <p:cNvCxnSpPr/>
          <p:nvPr/>
        </p:nvCxnSpPr>
        <p:spPr>
          <a:xfrm>
            <a:off x="4557214" y="5642044"/>
            <a:ext cx="4489509"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02898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Detailed Design-Copper Coil</a:t>
            </a:r>
            <a:endParaRPr lang="en-US" dirty="0"/>
          </a:p>
        </p:txBody>
      </p:sp>
      <p:sp>
        <p:nvSpPr>
          <p:cNvPr id="4" name="Footer Placeholder 3"/>
          <p:cNvSpPr>
            <a:spLocks noGrp="1"/>
          </p:cNvSpPr>
          <p:nvPr>
            <p:ph type="ftr" sz="quarter" idx="11"/>
          </p:nvPr>
        </p:nvSpPr>
        <p:spPr/>
        <p:txBody>
          <a:bodyPr/>
          <a:lstStyle/>
          <a:p>
            <a:r>
              <a:rPr lang="en-US" dirty="0" smtClean="0"/>
              <a:t>Nick Kraft</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13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101" y="1798412"/>
            <a:ext cx="5609797" cy="4330014"/>
          </a:xfrm>
          <a:prstGeom prst="rect">
            <a:avLst/>
          </a:prstGeom>
        </p:spPr>
      </p:pic>
    </p:spTree>
    <p:extLst>
      <p:ext uri="{BB962C8B-B14F-4D97-AF65-F5344CB8AC3E}">
        <p14:creationId xmlns:p14="http://schemas.microsoft.com/office/powerpoint/2010/main" val="10337243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Melt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z="1600" dirty="0" smtClean="0"/>
                  <a:t>For the analysis of the fin heat transfer, the assumption of an adiabatic fin tip was made due to the fin tip being up against the inside surface of the wood box. </a:t>
                </a:r>
                <a:endParaRPr lang="en-US" sz="1600" dirty="0"/>
              </a:p>
              <a:p>
                <a:r>
                  <a:rPr lang="en-US" sz="1600" dirty="0" smtClean="0"/>
                  <a:t>Assumed ambient temperature of 20 C and ice temperature of 0 C.</a:t>
                </a:r>
              </a:p>
              <a:p>
                <a:r>
                  <a:rPr lang="en-US" sz="1600" dirty="0"/>
                  <a:t>Water latent heat of fusion = </a:t>
                </a:r>
                <a:r>
                  <a:rPr lang="en-US" sz="1600" b="1" u="sng" dirty="0">
                    <a:solidFill>
                      <a:srgbClr val="FF0000"/>
                    </a:solidFill>
                  </a:rPr>
                  <a:t>334 </a:t>
                </a:r>
                <a:r>
                  <a:rPr lang="en-US" sz="1600" b="1" u="sng" dirty="0" smtClean="0">
                    <a:solidFill>
                      <a:srgbClr val="FF0000"/>
                    </a:solidFill>
                  </a:rPr>
                  <a:t>kJ/kg</a:t>
                </a:r>
              </a:p>
              <a:p>
                <a:r>
                  <a:rPr lang="en-US" sz="1600" dirty="0"/>
                  <a:t>Total heat loss required to </a:t>
                </a:r>
                <a:r>
                  <a:rPr lang="en-US" sz="1600" dirty="0" smtClean="0"/>
                  <a:t>melt 400 L </a:t>
                </a:r>
                <a:r>
                  <a:rPr lang="en-US" sz="1600" dirty="0"/>
                  <a:t>ice </a:t>
                </a:r>
                <a:r>
                  <a:rPr lang="en-US" sz="1600" dirty="0" smtClean="0"/>
                  <a:t>= </a:t>
                </a:r>
                <a:r>
                  <a:rPr lang="en-US" sz="1600" b="1" u="sng" dirty="0">
                    <a:solidFill>
                      <a:srgbClr val="FF0000"/>
                    </a:solidFill>
                  </a:rPr>
                  <a:t>133.6 </a:t>
                </a:r>
                <a:r>
                  <a:rPr lang="en-US" sz="1600" b="1" u="sng" dirty="0" smtClean="0">
                    <a:solidFill>
                      <a:srgbClr val="FF0000"/>
                    </a:solidFill>
                  </a:rPr>
                  <a:t>MJ</a:t>
                </a:r>
              </a:p>
              <a:p>
                <a:r>
                  <a:rPr lang="en-US" sz="1600" dirty="0"/>
                  <a:t>The heat loss rate through the NON-FINNED area of 3.13 square meters will be approximately </a:t>
                </a:r>
                <a:r>
                  <a:rPr lang="en-US" sz="1600" b="1" u="sng" dirty="0">
                    <a:solidFill>
                      <a:srgbClr val="FF0000"/>
                    </a:solidFill>
                  </a:rPr>
                  <a:t>838W</a:t>
                </a:r>
                <a:r>
                  <a:rPr lang="en-US" sz="1600" b="1" u="sng" dirty="0" smtClean="0">
                    <a:solidFill>
                      <a:srgbClr val="FF0000"/>
                    </a:solidFill>
                  </a:rPr>
                  <a:t>.</a:t>
                </a:r>
                <a:endParaRPr lang="en-US" sz="1600" dirty="0">
                  <a:solidFill>
                    <a:srgbClr val="FF0000"/>
                  </a:solidFill>
                </a:endParaRPr>
              </a:p>
              <a:p>
                <a:r>
                  <a:rPr lang="en-US" sz="1600" dirty="0" smtClean="0"/>
                  <a:t>The total heat transfer for a fin (adiabatic tip) is given by:</a:t>
                </a:r>
              </a:p>
              <a:p>
                <a:pPr marL="0" indent="0" algn="ctr">
                  <a:buNone/>
                </a:pPr>
                <a:endParaRPr lang="en-US" sz="1600" i="1" dirty="0" smtClean="0">
                  <a:latin typeface="Cambria Math" panose="02040503050406030204" pitchFamily="18" charset="0"/>
                </a:endParaRPr>
              </a:p>
              <a:p>
                <a:pPr marL="0" indent="0" algn="ctr">
                  <a:buNone/>
                </a:pPr>
                <a:endParaRPr lang="en-US" sz="1600" dirty="0" smtClean="0">
                  <a:solidFill>
                    <a:srgbClr val="0070C0"/>
                  </a:solidFill>
                </a:endParaRPr>
              </a:p>
              <a:p>
                <a:endParaRPr lang="en-US" sz="1600" dirty="0" smtClean="0"/>
              </a:p>
              <a:p>
                <a:r>
                  <a:rPr lang="en-US" sz="1600" dirty="0" smtClean="0"/>
                  <a:t>The total heat transfer for a single aluminum fin was found to be </a:t>
                </a:r>
                <a:r>
                  <a:rPr lang="en-US" sz="1600" b="1" u="sng" dirty="0" smtClean="0">
                    <a:solidFill>
                      <a:srgbClr val="FF0000"/>
                    </a:solidFill>
                  </a:rPr>
                  <a:t>40.5 W</a:t>
                </a:r>
                <a:r>
                  <a:rPr lang="en-US" sz="1600" dirty="0" smtClean="0"/>
                  <a:t>.</a:t>
                </a:r>
              </a:p>
              <a:p>
                <a:r>
                  <a:rPr lang="en-US" sz="1600" dirty="0" smtClean="0"/>
                  <a:t>If the total heat transfer for a single fin is multiplied by the number of fins (48 total), a total fin heat transfer rate can be calculated to be </a:t>
                </a:r>
                <a:r>
                  <a:rPr lang="en-US" sz="1600" b="1" u="sng" dirty="0" smtClean="0">
                    <a:solidFill>
                      <a:srgbClr val="FF0000"/>
                    </a:solidFill>
                  </a:rPr>
                  <a:t>1942 W</a:t>
                </a:r>
                <a:r>
                  <a:rPr lang="en-US" sz="1600" dirty="0" smtClean="0"/>
                  <a:t>.</a:t>
                </a:r>
              </a:p>
              <a:p>
                <a:r>
                  <a:rPr lang="en-US" sz="1600" dirty="0" smtClean="0"/>
                  <a:t>If both the non-finned surface heat transfer and finned heat transfer are added together the combined total heat transfer (H) can be calculated to be </a:t>
                </a:r>
                <a:r>
                  <a:rPr lang="en-US" sz="1600" b="1" u="sng" dirty="0" smtClean="0">
                    <a:solidFill>
                      <a:srgbClr val="FF0000"/>
                    </a:solidFill>
                  </a:rPr>
                  <a:t>2780 W</a:t>
                </a:r>
                <a:r>
                  <a:rPr lang="en-US" sz="1600" dirty="0" smtClean="0"/>
                  <a:t>.</a:t>
                </a:r>
              </a:p>
              <a:p>
                <a:r>
                  <a:rPr lang="en-US" sz="1600" dirty="0" smtClean="0"/>
                  <a:t>Finally, the melting time can be calculated:</a:t>
                </a:r>
              </a:p>
              <a:p>
                <a:pPr marL="0" indent="0">
                  <a:buNone/>
                </a:pPr>
                <a:endParaRPr lang="en-US" sz="1600" b="0" i="1" dirty="0" smtClean="0">
                  <a:latin typeface="Cambria Math" panose="02040503050406030204" pitchFamily="18" charset="0"/>
                </a:endParaRPr>
              </a:p>
              <a:p>
                <a:pPr marL="0" indent="0">
                  <a:buNone/>
                </a:pPr>
                <a:endParaRPr lang="en-US" sz="1600" dirty="0" smtClean="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4" t="-112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Nick Kraft</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14</a:t>
            </a:fld>
            <a:endParaRPr lang="en-US"/>
          </a:p>
        </p:txBody>
      </p:sp>
    </p:spTree>
    <p:extLst>
      <p:ext uri="{BB962C8B-B14F-4D97-AF65-F5344CB8AC3E}">
        <p14:creationId xmlns:p14="http://schemas.microsoft.com/office/powerpoint/2010/main" val="26064761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557" y="209269"/>
            <a:ext cx="6325314" cy="1082642"/>
          </a:xfrm>
        </p:spPr>
        <p:txBody>
          <a:bodyPr/>
          <a:lstStyle/>
          <a:p>
            <a:r>
              <a:rPr lang="en-US" dirty="0" smtClean="0"/>
              <a:t>What has been done</a:t>
            </a:r>
            <a:endParaRPr lang="en-US" dirty="0"/>
          </a:p>
        </p:txBody>
      </p:sp>
      <p:sp>
        <p:nvSpPr>
          <p:cNvPr id="3" name="TextBox 2"/>
          <p:cNvSpPr txBox="1"/>
          <p:nvPr/>
        </p:nvSpPr>
        <p:spPr>
          <a:xfrm>
            <a:off x="350197" y="1667403"/>
            <a:ext cx="8317148" cy="1754327"/>
          </a:xfrm>
          <a:prstGeom prst="rect">
            <a:avLst/>
          </a:prstGeom>
          <a:noFill/>
        </p:spPr>
        <p:txBody>
          <a:bodyPr wrap="square" rtlCol="0">
            <a:spAutoFit/>
          </a:bodyPr>
          <a:lstStyle/>
          <a:p>
            <a:pPr marL="285750" indent="-285750">
              <a:buFont typeface="Arial"/>
              <a:buChar char="•"/>
            </a:pPr>
            <a:r>
              <a:rPr lang="en-US" dirty="0" smtClean="0"/>
              <a:t>Using MATLAB we were about to run battery simulations of the house</a:t>
            </a:r>
          </a:p>
          <a:p>
            <a:pPr marL="800100" lvl="1" indent="-342900">
              <a:buFont typeface="+mj-lt"/>
              <a:buAutoNum type="arabicPeriod"/>
            </a:pPr>
            <a:r>
              <a:rPr lang="en-US" dirty="0" smtClean="0"/>
              <a:t>Gathered Load Data (for a house of similar dimensions)</a:t>
            </a:r>
          </a:p>
          <a:p>
            <a:pPr marL="800100" lvl="1" indent="-342900">
              <a:buFont typeface="+mj-lt"/>
              <a:buAutoNum type="arabicPeriod"/>
            </a:pPr>
            <a:r>
              <a:rPr lang="en-US" dirty="0"/>
              <a:t>Acquired weather data to use for simulations</a:t>
            </a:r>
          </a:p>
          <a:p>
            <a:pPr marL="800100" lvl="1" indent="-342900">
              <a:buFont typeface="+mj-lt"/>
              <a:buAutoNum type="arabicPeriod"/>
            </a:pPr>
            <a:r>
              <a:rPr lang="en-US" dirty="0" smtClean="0"/>
              <a:t>Ran simulations to give us an idea of battery lifetime</a:t>
            </a:r>
          </a:p>
          <a:p>
            <a:pPr lvl="1"/>
            <a:endParaRPr lang="en-US" dirty="0" smtClean="0"/>
          </a:p>
          <a:p>
            <a:pPr lvl="1"/>
            <a:r>
              <a:rPr lang="en-US" dirty="0" smtClean="0"/>
              <a:t> </a:t>
            </a:r>
          </a:p>
        </p:txBody>
      </p:sp>
      <p:sp>
        <p:nvSpPr>
          <p:cNvPr id="4" name="Footer Placeholder 3"/>
          <p:cNvSpPr>
            <a:spLocks noGrp="1"/>
          </p:cNvSpPr>
          <p:nvPr>
            <p:ph type="ftr" sz="quarter" idx="11"/>
          </p:nvPr>
        </p:nvSpPr>
        <p:spPr/>
        <p:txBody>
          <a:bodyPr/>
          <a:lstStyle/>
          <a:p>
            <a:r>
              <a:rPr lang="en-US" dirty="0" smtClean="0"/>
              <a:t>Anthony </a:t>
            </a:r>
            <a:r>
              <a:rPr lang="en-US" dirty="0" err="1" smtClean="0"/>
              <a:t>Cappetto</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15</a:t>
            </a:fld>
            <a:endParaRPr lang="en-US"/>
          </a:p>
        </p:txBody>
      </p:sp>
      <p:sp>
        <p:nvSpPr>
          <p:cNvPr id="6" name="TextBox 5"/>
          <p:cNvSpPr txBox="1"/>
          <p:nvPr/>
        </p:nvSpPr>
        <p:spPr>
          <a:xfrm>
            <a:off x="351303" y="3161333"/>
            <a:ext cx="8309656" cy="1477328"/>
          </a:xfrm>
          <a:prstGeom prst="rect">
            <a:avLst/>
          </a:prstGeom>
          <a:noFill/>
        </p:spPr>
        <p:txBody>
          <a:bodyPr wrap="square" rtlCol="0">
            <a:spAutoFit/>
          </a:bodyPr>
          <a:lstStyle/>
          <a:p>
            <a:pPr marL="285750" indent="-285750">
              <a:buFont typeface="Arial"/>
              <a:buChar char="•"/>
            </a:pPr>
            <a:r>
              <a:rPr lang="en-US" dirty="0" smtClean="0"/>
              <a:t>Did a cost analysis of different type of batteries for the house</a:t>
            </a:r>
            <a:endParaRPr lang="en-US" dirty="0"/>
          </a:p>
          <a:p>
            <a:pPr marL="800100" lvl="1" indent="-342900">
              <a:buFont typeface="+mj-lt"/>
              <a:buAutoNum type="arabicPeriod"/>
            </a:pPr>
            <a:r>
              <a:rPr lang="en-US" dirty="0" smtClean="0"/>
              <a:t>Look at 3 different types of batteries</a:t>
            </a:r>
            <a:endParaRPr lang="en-US" dirty="0"/>
          </a:p>
          <a:p>
            <a:pPr marL="800100" lvl="1" indent="-342900">
              <a:buFont typeface="+mj-lt"/>
              <a:buAutoNum type="arabicPeriod"/>
            </a:pPr>
            <a:r>
              <a:rPr lang="en-US" dirty="0" smtClean="0"/>
              <a:t>Compared to batteries life span</a:t>
            </a:r>
          </a:p>
          <a:p>
            <a:pPr marL="800100" lvl="1" indent="-342900">
              <a:buFont typeface="+mj-lt"/>
              <a:buAutoNum type="arabicPeriod"/>
            </a:pPr>
            <a:r>
              <a:rPr lang="en-US" dirty="0" smtClean="0"/>
              <a:t>Also look at different configurations to increase power</a:t>
            </a:r>
          </a:p>
          <a:p>
            <a:pPr marL="800100" lvl="1" indent="-342900">
              <a:buFont typeface="+mj-lt"/>
              <a:buAutoNum type="arabicPeriod"/>
            </a:pPr>
            <a:r>
              <a:rPr lang="en-US" dirty="0" smtClean="0"/>
              <a:t>Made a recommendation based on this analysis </a:t>
            </a:r>
            <a:endParaRPr lang="en-US" dirty="0"/>
          </a:p>
        </p:txBody>
      </p:sp>
      <p:sp>
        <p:nvSpPr>
          <p:cNvPr id="7" name="TextBox 6"/>
          <p:cNvSpPr txBox="1"/>
          <p:nvPr/>
        </p:nvSpPr>
        <p:spPr>
          <a:xfrm>
            <a:off x="352778" y="4953000"/>
            <a:ext cx="8311444" cy="923330"/>
          </a:xfrm>
          <a:prstGeom prst="rect">
            <a:avLst/>
          </a:prstGeom>
          <a:noFill/>
        </p:spPr>
        <p:txBody>
          <a:bodyPr wrap="square" rtlCol="0">
            <a:spAutoFit/>
          </a:bodyPr>
          <a:lstStyle/>
          <a:p>
            <a:pPr marL="285750" indent="-285750">
              <a:buFont typeface="Arial"/>
              <a:buChar char="•"/>
            </a:pPr>
            <a:r>
              <a:rPr lang="en-US" dirty="0" smtClean="0"/>
              <a:t>Design a way to keep the batteries at a more stable temperature</a:t>
            </a:r>
          </a:p>
          <a:p>
            <a:pPr marL="800100" lvl="1" indent="-342900">
              <a:buFont typeface="+mj-lt"/>
              <a:buAutoNum type="arabicPeriod"/>
            </a:pPr>
            <a:r>
              <a:rPr lang="en-US" dirty="0" smtClean="0"/>
              <a:t>Will be using a </a:t>
            </a:r>
            <a:r>
              <a:rPr lang="en-US" dirty="0" err="1" smtClean="0"/>
              <a:t>Arduino</a:t>
            </a:r>
            <a:r>
              <a:rPr lang="en-US" dirty="0" smtClean="0"/>
              <a:t> Uno Microprocessor with motors</a:t>
            </a:r>
            <a:endParaRPr lang="en-US" dirty="0"/>
          </a:p>
          <a:p>
            <a:pPr marL="800100" lvl="1" indent="-342900">
              <a:buFont typeface="+mj-lt"/>
              <a:buAutoNum type="arabicPeriod"/>
            </a:pPr>
            <a:r>
              <a:rPr lang="en-US" dirty="0" smtClean="0"/>
              <a:t>The bulk of this part will be done in the upcoming semester</a:t>
            </a:r>
          </a:p>
        </p:txBody>
      </p:sp>
    </p:spTree>
    <p:extLst>
      <p:ext uri="{BB962C8B-B14F-4D97-AF65-F5344CB8AC3E}">
        <p14:creationId xmlns:p14="http://schemas.microsoft.com/office/powerpoint/2010/main" val="33621401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4905"/>
          <a:stretch/>
        </p:blipFill>
        <p:spPr>
          <a:xfrm>
            <a:off x="184827" y="2355248"/>
            <a:ext cx="8501973" cy="3764294"/>
          </a:xfrm>
          <a:prstGeom prst="rect">
            <a:avLst/>
          </a:prstGeom>
        </p:spPr>
      </p:pic>
      <p:sp>
        <p:nvSpPr>
          <p:cNvPr id="2" name="Title 1"/>
          <p:cNvSpPr>
            <a:spLocks noGrp="1"/>
          </p:cNvSpPr>
          <p:nvPr>
            <p:ph type="title"/>
          </p:nvPr>
        </p:nvSpPr>
        <p:spPr/>
        <p:txBody>
          <a:bodyPr/>
          <a:lstStyle/>
          <a:p>
            <a:r>
              <a:rPr lang="en-US" dirty="0" smtClean="0"/>
              <a:t>Battery Temp Regulation</a:t>
            </a:r>
            <a:endParaRPr lang="en-US" dirty="0"/>
          </a:p>
        </p:txBody>
      </p:sp>
      <p:sp>
        <p:nvSpPr>
          <p:cNvPr id="16" name="Footer Placeholder 15"/>
          <p:cNvSpPr>
            <a:spLocks noGrp="1"/>
          </p:cNvSpPr>
          <p:nvPr>
            <p:ph type="ftr" sz="quarter" idx="11"/>
          </p:nvPr>
        </p:nvSpPr>
        <p:spPr/>
        <p:txBody>
          <a:bodyPr/>
          <a:lstStyle/>
          <a:p>
            <a:r>
              <a:rPr lang="en-US" dirty="0" err="1" smtClean="0"/>
              <a:t>Kristian</a:t>
            </a:r>
            <a:r>
              <a:rPr lang="en-US" dirty="0" smtClean="0"/>
              <a:t> Hogue</a:t>
            </a:r>
            <a:endParaRPr lang="en-US" dirty="0"/>
          </a:p>
        </p:txBody>
      </p:sp>
      <p:sp>
        <p:nvSpPr>
          <p:cNvPr id="17" name="Slide Number Placeholder 16"/>
          <p:cNvSpPr>
            <a:spLocks noGrp="1"/>
          </p:cNvSpPr>
          <p:nvPr>
            <p:ph type="sldNum" sz="quarter" idx="12"/>
          </p:nvPr>
        </p:nvSpPr>
        <p:spPr/>
        <p:txBody>
          <a:bodyPr/>
          <a:lstStyle/>
          <a:p>
            <a:fld id="{BC63FE60-8F49-8E43-99CB-B7F849FB6F3B}" type="slidenum">
              <a:rPr lang="en-US" smtClean="0"/>
              <a:pPr/>
              <a:t>16</a:t>
            </a:fld>
            <a:endParaRPr lang="en-US"/>
          </a:p>
        </p:txBody>
      </p:sp>
      <p:sp>
        <p:nvSpPr>
          <p:cNvPr id="3" name="TextBox 2"/>
          <p:cNvSpPr txBox="1"/>
          <p:nvPr/>
        </p:nvSpPr>
        <p:spPr>
          <a:xfrm>
            <a:off x="3494417" y="4684830"/>
            <a:ext cx="1306133" cy="646331"/>
          </a:xfrm>
          <a:prstGeom prst="rect">
            <a:avLst/>
          </a:prstGeom>
          <a:noFill/>
          <a:ln>
            <a:solidFill>
              <a:schemeClr val="tx1"/>
            </a:solidFill>
          </a:ln>
        </p:spPr>
        <p:txBody>
          <a:bodyPr wrap="square" rtlCol="0">
            <a:spAutoFit/>
          </a:bodyPr>
          <a:lstStyle/>
          <a:p>
            <a:r>
              <a:rPr lang="en-US" dirty="0" smtClean="0"/>
              <a:t>Battery Container</a:t>
            </a:r>
            <a:endParaRPr lang="en-US" dirty="0"/>
          </a:p>
        </p:txBody>
      </p:sp>
      <p:sp>
        <p:nvSpPr>
          <p:cNvPr id="5" name="TextBox 4"/>
          <p:cNvSpPr txBox="1"/>
          <p:nvPr/>
        </p:nvSpPr>
        <p:spPr>
          <a:xfrm>
            <a:off x="4396902" y="2980488"/>
            <a:ext cx="899419" cy="369332"/>
          </a:xfrm>
          <a:prstGeom prst="rect">
            <a:avLst/>
          </a:prstGeom>
          <a:noFill/>
          <a:ln>
            <a:solidFill>
              <a:schemeClr val="tx1"/>
            </a:solidFill>
          </a:ln>
        </p:spPr>
        <p:txBody>
          <a:bodyPr wrap="square" rtlCol="0">
            <a:spAutoFit/>
          </a:bodyPr>
          <a:lstStyle/>
          <a:p>
            <a:r>
              <a:rPr lang="en-US" dirty="0" smtClean="0"/>
              <a:t>Valves</a:t>
            </a:r>
            <a:endParaRPr lang="en-US" dirty="0"/>
          </a:p>
        </p:txBody>
      </p:sp>
      <p:cxnSp>
        <p:nvCxnSpPr>
          <p:cNvPr id="7" name="Straight Arrow Connector 6"/>
          <p:cNvCxnSpPr/>
          <p:nvPr/>
        </p:nvCxnSpPr>
        <p:spPr>
          <a:xfrm>
            <a:off x="5325699" y="3260335"/>
            <a:ext cx="586260" cy="3019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71684" y="5126214"/>
            <a:ext cx="1944105" cy="923330"/>
          </a:xfrm>
          <a:prstGeom prst="rect">
            <a:avLst/>
          </a:prstGeom>
          <a:noFill/>
          <a:ln>
            <a:solidFill>
              <a:schemeClr val="tx1"/>
            </a:solidFill>
          </a:ln>
        </p:spPr>
        <p:txBody>
          <a:bodyPr wrap="square" rtlCol="0">
            <a:spAutoFit/>
          </a:bodyPr>
          <a:lstStyle/>
          <a:p>
            <a:r>
              <a:rPr lang="en-US" dirty="0" smtClean="0"/>
              <a:t>Temperature Sensor and valve actuator</a:t>
            </a:r>
            <a:endParaRPr lang="en-US" dirty="0"/>
          </a:p>
        </p:txBody>
      </p:sp>
      <p:cxnSp>
        <p:nvCxnSpPr>
          <p:cNvPr id="10" name="Straight Arrow Connector 9"/>
          <p:cNvCxnSpPr/>
          <p:nvPr/>
        </p:nvCxnSpPr>
        <p:spPr>
          <a:xfrm flipH="1" flipV="1">
            <a:off x="7422204" y="4182894"/>
            <a:ext cx="434503" cy="94332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6442826" y="2821819"/>
            <a:ext cx="1543583" cy="666868"/>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347591" y="1610315"/>
            <a:ext cx="2149226" cy="584775"/>
          </a:xfrm>
          <a:prstGeom prst="rect">
            <a:avLst/>
          </a:prstGeom>
          <a:noFill/>
          <a:ln>
            <a:solidFill>
              <a:schemeClr val="tx1"/>
            </a:solidFill>
          </a:ln>
        </p:spPr>
        <p:txBody>
          <a:bodyPr wrap="square" rtlCol="0">
            <a:spAutoFit/>
          </a:bodyPr>
          <a:lstStyle/>
          <a:p>
            <a:r>
              <a:rPr lang="en-US" sz="1600" dirty="0" smtClean="0"/>
              <a:t>Cold Air from system used to cool batteries</a:t>
            </a:r>
            <a:endParaRPr lang="en-US" sz="1600" dirty="0"/>
          </a:p>
        </p:txBody>
      </p:sp>
      <p:cxnSp>
        <p:nvCxnSpPr>
          <p:cNvPr id="20" name="Straight Arrow Connector 19"/>
          <p:cNvCxnSpPr/>
          <p:nvPr/>
        </p:nvCxnSpPr>
        <p:spPr>
          <a:xfrm>
            <a:off x="862504" y="3217962"/>
            <a:ext cx="2261696" cy="682829"/>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329378" y="1647671"/>
            <a:ext cx="2598648" cy="584775"/>
          </a:xfrm>
          <a:prstGeom prst="rect">
            <a:avLst/>
          </a:prstGeom>
          <a:noFill/>
          <a:ln>
            <a:solidFill>
              <a:schemeClr val="tx1"/>
            </a:solidFill>
          </a:ln>
        </p:spPr>
        <p:txBody>
          <a:bodyPr wrap="square" rtlCol="0">
            <a:spAutoFit/>
          </a:bodyPr>
          <a:lstStyle/>
          <a:p>
            <a:r>
              <a:rPr lang="en-US" sz="1600" dirty="0" smtClean="0"/>
              <a:t>Heat rejection from chiller used to warm batteries</a:t>
            </a:r>
            <a:endParaRPr lang="en-US" sz="1600" dirty="0"/>
          </a:p>
        </p:txBody>
      </p:sp>
      <p:cxnSp>
        <p:nvCxnSpPr>
          <p:cNvPr id="25" name="Straight Arrow Connector 24"/>
          <p:cNvCxnSpPr/>
          <p:nvPr/>
        </p:nvCxnSpPr>
        <p:spPr>
          <a:xfrm flipH="1">
            <a:off x="3494417" y="3322365"/>
            <a:ext cx="902486" cy="65269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40370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Battery Temp Regulation</a:t>
            </a:r>
            <a:endParaRPr lang="en-US" sz="4800" dirty="0"/>
          </a:p>
        </p:txBody>
      </p:sp>
      <p:sp>
        <p:nvSpPr>
          <p:cNvPr id="3" name="Content Placeholder 2"/>
          <p:cNvSpPr>
            <a:spLocks noGrp="1"/>
          </p:cNvSpPr>
          <p:nvPr>
            <p:ph idx="1"/>
          </p:nvPr>
        </p:nvSpPr>
        <p:spPr/>
        <p:txBody>
          <a:bodyPr/>
          <a:lstStyle/>
          <a:p>
            <a:pPr marL="0" indent="0">
              <a:buNone/>
            </a:pPr>
            <a:r>
              <a:rPr lang="en-US" dirty="0" smtClean="0"/>
              <a:t>Thermal Battery Management Specifications</a:t>
            </a:r>
          </a:p>
          <a:p>
            <a:pPr marL="0" indent="0">
              <a:buNone/>
            </a:pPr>
            <a:r>
              <a:rPr lang="en-US" dirty="0"/>
              <a:t>	</a:t>
            </a:r>
            <a:r>
              <a:rPr lang="en-US" dirty="0" smtClean="0"/>
              <a:t>- </a:t>
            </a:r>
            <a:r>
              <a:rPr lang="en-US" sz="2800" dirty="0" smtClean="0"/>
              <a:t>Arduino Uno Project Board</a:t>
            </a:r>
          </a:p>
          <a:p>
            <a:pPr marL="0" indent="0">
              <a:buNone/>
            </a:pPr>
            <a:r>
              <a:rPr lang="en-US" dirty="0"/>
              <a:t>	</a:t>
            </a:r>
            <a:r>
              <a:rPr lang="en-US" dirty="0" smtClean="0"/>
              <a:t>- </a:t>
            </a:r>
            <a:r>
              <a:rPr lang="en-US" sz="2800" dirty="0" smtClean="0"/>
              <a:t>14 Digital outputs/inputs</a:t>
            </a:r>
          </a:p>
          <a:p>
            <a:pPr marL="0" indent="0">
              <a:buNone/>
            </a:pPr>
            <a:r>
              <a:rPr lang="en-US" sz="2800" dirty="0"/>
              <a:t>	</a:t>
            </a:r>
            <a:r>
              <a:rPr lang="en-US" sz="2800" dirty="0" smtClean="0"/>
              <a:t>-  6 of 14 are Digital PWM</a:t>
            </a:r>
          </a:p>
          <a:p>
            <a:pPr marL="0" indent="0">
              <a:buNone/>
            </a:pPr>
            <a:r>
              <a:rPr lang="en-US" sz="2800" dirty="0"/>
              <a:t> </a:t>
            </a:r>
            <a:r>
              <a:rPr lang="en-US" sz="2800" dirty="0" smtClean="0"/>
              <a:t>     - 6 analog input pins</a:t>
            </a:r>
          </a:p>
          <a:p>
            <a:pPr marL="0" indent="0">
              <a:buNone/>
            </a:pPr>
            <a:r>
              <a:rPr lang="en-US" sz="2800" dirty="0"/>
              <a:t> </a:t>
            </a:r>
            <a:r>
              <a:rPr lang="en-US" sz="2800" dirty="0" smtClean="0"/>
              <a:t>     - This board will be programed</a:t>
            </a:r>
          </a:p>
          <a:p>
            <a:pPr marL="0" indent="0">
              <a:buNone/>
            </a:pPr>
            <a:r>
              <a:rPr lang="en-US" sz="2800" dirty="0"/>
              <a:t> </a:t>
            </a:r>
            <a:r>
              <a:rPr lang="en-US" sz="2800" dirty="0" smtClean="0"/>
              <a:t>        to control the valves into the</a:t>
            </a:r>
          </a:p>
          <a:p>
            <a:pPr marL="0" indent="0">
              <a:buNone/>
            </a:pPr>
            <a:r>
              <a:rPr lang="en-US" sz="2800" dirty="0"/>
              <a:t> </a:t>
            </a:r>
            <a:r>
              <a:rPr lang="en-US" sz="2800" dirty="0" smtClean="0"/>
              <a:t>        battery boxes</a:t>
            </a:r>
          </a:p>
        </p:txBody>
      </p:sp>
      <p:sp>
        <p:nvSpPr>
          <p:cNvPr id="6" name="Footer Placeholder 5"/>
          <p:cNvSpPr>
            <a:spLocks noGrp="1"/>
          </p:cNvSpPr>
          <p:nvPr>
            <p:ph type="ftr" sz="quarter" idx="11"/>
          </p:nvPr>
        </p:nvSpPr>
        <p:spPr/>
        <p:txBody>
          <a:bodyPr/>
          <a:lstStyle/>
          <a:p>
            <a:r>
              <a:rPr lang="en-US" dirty="0" err="1" smtClean="0"/>
              <a:t>Kristian</a:t>
            </a:r>
            <a:r>
              <a:rPr lang="en-US" dirty="0" smtClean="0"/>
              <a:t> Hogue</a:t>
            </a:r>
            <a:endParaRPr lang="en-US" dirty="0"/>
          </a:p>
        </p:txBody>
      </p:sp>
      <p:sp>
        <p:nvSpPr>
          <p:cNvPr id="7" name="Slide Number Placeholder 6"/>
          <p:cNvSpPr>
            <a:spLocks noGrp="1"/>
          </p:cNvSpPr>
          <p:nvPr>
            <p:ph type="sldNum" sz="quarter" idx="12"/>
          </p:nvPr>
        </p:nvSpPr>
        <p:spPr/>
        <p:txBody>
          <a:bodyPr/>
          <a:lstStyle/>
          <a:p>
            <a:fld id="{BC63FE60-8F49-8E43-99CB-B7F849FB6F3B}" type="slidenum">
              <a:rPr lang="en-US" smtClean="0"/>
              <a:pPr/>
              <a:t>17</a:t>
            </a:fld>
            <a:endParaRPr lang="en-US"/>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231" y="2472325"/>
            <a:ext cx="3433257" cy="2638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496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Other items</a:t>
            </a:r>
            <a:endParaRPr lang="en-US" sz="4800" dirty="0"/>
          </a:p>
        </p:txBody>
      </p:sp>
      <p:pic>
        <p:nvPicPr>
          <p:cNvPr id="6" name="Content Placeholder 5"/>
          <p:cNvPicPr>
            <a:picLocks noGrp="1" noChangeAspect="1"/>
          </p:cNvPicPr>
          <p:nvPr>
            <p:ph idx="1"/>
          </p:nvPr>
        </p:nvPicPr>
        <p:blipFill>
          <a:blip r:embed="rId2"/>
          <a:srcRect l="2571" r="2571"/>
          <a:stretch>
            <a:fillRect/>
          </a:stretch>
        </p:blipFill>
        <p:spPr>
          <a:xfrm>
            <a:off x="5253831" y="1670700"/>
            <a:ext cx="3434151" cy="1625733"/>
          </a:xfrm>
        </p:spPr>
      </p:pic>
      <p:sp>
        <p:nvSpPr>
          <p:cNvPr id="4" name="Footer Placeholder 3"/>
          <p:cNvSpPr>
            <a:spLocks noGrp="1"/>
          </p:cNvSpPr>
          <p:nvPr>
            <p:ph type="ftr" sz="quarter" idx="11"/>
          </p:nvPr>
        </p:nvSpPr>
        <p:spPr/>
        <p:txBody>
          <a:bodyPr/>
          <a:lstStyle/>
          <a:p>
            <a:r>
              <a:rPr lang="en-US" dirty="0" err="1" smtClean="0"/>
              <a:t>Kristian</a:t>
            </a:r>
            <a:r>
              <a:rPr lang="en-US" dirty="0" smtClean="0"/>
              <a:t> Hogue</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18</a:t>
            </a:fld>
            <a:endParaRPr lang="en-US"/>
          </a:p>
        </p:txBody>
      </p:sp>
      <p:pic>
        <p:nvPicPr>
          <p:cNvPr id="8" name="Picture 7"/>
          <p:cNvPicPr>
            <a:picLocks noChangeAspect="1"/>
          </p:cNvPicPr>
          <p:nvPr/>
        </p:nvPicPr>
        <p:blipFill>
          <a:blip r:embed="rId3"/>
          <a:stretch>
            <a:fillRect/>
          </a:stretch>
        </p:blipFill>
        <p:spPr>
          <a:xfrm>
            <a:off x="6112945" y="3102227"/>
            <a:ext cx="1602199" cy="1607687"/>
          </a:xfrm>
          <a:prstGeom prst="rect">
            <a:avLst/>
          </a:prstGeom>
        </p:spPr>
      </p:pic>
      <p:sp>
        <p:nvSpPr>
          <p:cNvPr id="10" name="TextBox 9"/>
          <p:cNvSpPr txBox="1"/>
          <p:nvPr/>
        </p:nvSpPr>
        <p:spPr>
          <a:xfrm>
            <a:off x="824210" y="2107556"/>
            <a:ext cx="4994802" cy="3970318"/>
          </a:xfrm>
          <a:prstGeom prst="rect">
            <a:avLst/>
          </a:prstGeom>
          <a:noFill/>
        </p:spPr>
        <p:txBody>
          <a:bodyPr wrap="none" rtlCol="0">
            <a:spAutoFit/>
          </a:bodyPr>
          <a:lstStyle/>
          <a:p>
            <a:pPr marL="285750" indent="-285750">
              <a:buFontTx/>
              <a:buChar char="-"/>
            </a:pPr>
            <a:r>
              <a:rPr lang="en-US" sz="2800" dirty="0" smtClean="0"/>
              <a:t>LCD screen to </a:t>
            </a:r>
          </a:p>
          <a:p>
            <a:r>
              <a:rPr lang="en-US" sz="2800" dirty="0"/>
              <a:t> </a:t>
            </a:r>
            <a:r>
              <a:rPr lang="en-US" sz="2800" dirty="0" smtClean="0"/>
              <a:t>  display the temperature</a:t>
            </a:r>
          </a:p>
          <a:p>
            <a:endParaRPr lang="en-US" sz="2800" dirty="0" smtClean="0"/>
          </a:p>
          <a:p>
            <a:pPr marL="285750" indent="-285750">
              <a:buFontTx/>
              <a:buChar char="-"/>
            </a:pPr>
            <a:r>
              <a:rPr lang="en-US" sz="2800" dirty="0" smtClean="0"/>
              <a:t>2 Stepper motors </a:t>
            </a:r>
          </a:p>
          <a:p>
            <a:r>
              <a:rPr lang="en-US" sz="2800" dirty="0" smtClean="0"/>
              <a:t>   to control the valves</a:t>
            </a:r>
          </a:p>
          <a:p>
            <a:endParaRPr lang="en-US" sz="2800" dirty="0"/>
          </a:p>
          <a:p>
            <a:pPr marL="457200" indent="-457200">
              <a:buFontTx/>
              <a:buChar char="-"/>
            </a:pPr>
            <a:r>
              <a:rPr lang="en-US" sz="2800" dirty="0" smtClean="0"/>
              <a:t>Thermostat or Thermistor </a:t>
            </a:r>
          </a:p>
          <a:p>
            <a:r>
              <a:rPr lang="en-US" sz="2800" dirty="0"/>
              <a:t> </a:t>
            </a:r>
            <a:r>
              <a:rPr lang="en-US" sz="2800" dirty="0" smtClean="0"/>
              <a:t>    to observe the temperature</a:t>
            </a:r>
          </a:p>
          <a:p>
            <a:r>
              <a:rPr lang="en-US" sz="2800" dirty="0"/>
              <a:t> </a:t>
            </a:r>
            <a:r>
              <a:rPr lang="en-US" sz="2800" dirty="0" smtClean="0"/>
              <a:t>    of the box</a:t>
            </a:r>
            <a:endParaRPr lang="en-US" sz="2800" dirty="0"/>
          </a:p>
        </p:txBody>
      </p:sp>
      <p:pic>
        <p:nvPicPr>
          <p:cNvPr id="11" name="Picture 10"/>
          <p:cNvPicPr>
            <a:picLocks noChangeAspect="1"/>
          </p:cNvPicPr>
          <p:nvPr/>
        </p:nvPicPr>
        <p:blipFill>
          <a:blip r:embed="rId4"/>
          <a:stretch>
            <a:fillRect/>
          </a:stretch>
        </p:blipFill>
        <p:spPr>
          <a:xfrm>
            <a:off x="5742784" y="4823060"/>
            <a:ext cx="3053292" cy="1131817"/>
          </a:xfrm>
          <a:prstGeom prst="rect">
            <a:avLst/>
          </a:prstGeom>
        </p:spPr>
      </p:pic>
    </p:spTree>
    <p:extLst>
      <p:ext uri="{BB962C8B-B14F-4D97-AF65-F5344CB8AC3E}">
        <p14:creationId xmlns:p14="http://schemas.microsoft.com/office/powerpoint/2010/main" val="24120112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343" y="228724"/>
            <a:ext cx="6325314" cy="1082642"/>
          </a:xfrm>
        </p:spPr>
        <p:txBody>
          <a:bodyPr>
            <a:noAutofit/>
          </a:bodyPr>
          <a:lstStyle/>
          <a:p>
            <a:r>
              <a:rPr lang="en-US" dirty="0" smtClean="0"/>
              <a:t>Additional Design Aspects</a:t>
            </a:r>
            <a:endParaRPr lang="en-US" dirty="0"/>
          </a:p>
        </p:txBody>
      </p:sp>
      <p:sp>
        <p:nvSpPr>
          <p:cNvPr id="3" name="Content Placeholder 2"/>
          <p:cNvSpPr>
            <a:spLocks noGrp="1"/>
          </p:cNvSpPr>
          <p:nvPr>
            <p:ph idx="1"/>
          </p:nvPr>
        </p:nvSpPr>
        <p:spPr>
          <a:xfrm>
            <a:off x="457200" y="1682590"/>
            <a:ext cx="8229600" cy="3998364"/>
          </a:xfrm>
        </p:spPr>
        <p:txBody>
          <a:bodyPr>
            <a:noAutofit/>
          </a:bodyPr>
          <a:lstStyle/>
          <a:p>
            <a:r>
              <a:rPr lang="en-US" sz="2400" dirty="0" smtClean="0"/>
              <a:t>Roofing insulation will isolate the air </a:t>
            </a:r>
            <a:r>
              <a:rPr lang="en-US" sz="2400" dirty="0"/>
              <a:t>exchange </a:t>
            </a:r>
            <a:r>
              <a:rPr lang="en-US" sz="2400" dirty="0" smtClean="0"/>
              <a:t>and battery boxes from the outside, to minimize heat transfer to environment</a:t>
            </a:r>
          </a:p>
          <a:p>
            <a:r>
              <a:rPr lang="en-US" sz="2400" dirty="0" smtClean="0"/>
              <a:t>Air exchange box to have drain to remove condensation</a:t>
            </a:r>
          </a:p>
          <a:p>
            <a:r>
              <a:rPr lang="en-US" sz="2400" dirty="0" smtClean="0"/>
              <a:t>If batteries begin to overheat, valve opens to allow cold air from the system to cool the batteries.</a:t>
            </a:r>
            <a:endParaRPr lang="en-US" sz="2400" dirty="0"/>
          </a:p>
          <a:p>
            <a:pPr lvl="1"/>
            <a:r>
              <a:rPr lang="en-US" sz="1800" dirty="0" smtClean="0"/>
              <a:t>If batteries fall under minimum temperature, hot air from chiller input to battery box</a:t>
            </a:r>
          </a:p>
          <a:p>
            <a:r>
              <a:rPr lang="en-US" sz="2400" dirty="0" smtClean="0"/>
              <a:t>Use </a:t>
            </a:r>
            <a:r>
              <a:rPr lang="en-US" sz="2400" dirty="0"/>
              <a:t>of a filter to clean the air coming from the outside into air exchanger box, also removes </a:t>
            </a:r>
            <a:r>
              <a:rPr lang="en-US" sz="2400" dirty="0" smtClean="0"/>
              <a:t>odors</a:t>
            </a:r>
          </a:p>
          <a:p>
            <a:r>
              <a:rPr lang="en-US" sz="2400" dirty="0" smtClean="0"/>
              <a:t>Doors to control air flow into/from house</a:t>
            </a:r>
            <a:endParaRPr lang="en-US" sz="2400" dirty="0"/>
          </a:p>
          <a:p>
            <a:endParaRPr lang="en-US" sz="2800" dirty="0" smtClean="0"/>
          </a:p>
          <a:p>
            <a:endParaRPr lang="en-US" sz="2800" dirty="0" smtClean="0"/>
          </a:p>
          <a:p>
            <a:endParaRPr lang="en-US" sz="2800" dirty="0" smtClean="0"/>
          </a:p>
          <a:p>
            <a:endParaRPr lang="en-US" sz="2800" dirty="0"/>
          </a:p>
        </p:txBody>
      </p:sp>
      <p:sp>
        <p:nvSpPr>
          <p:cNvPr id="4" name="Footer Placeholder 3"/>
          <p:cNvSpPr>
            <a:spLocks noGrp="1"/>
          </p:cNvSpPr>
          <p:nvPr>
            <p:ph type="ftr" sz="quarter" idx="11"/>
          </p:nvPr>
        </p:nvSpPr>
        <p:spPr/>
        <p:txBody>
          <a:bodyPr/>
          <a:lstStyle/>
          <a:p>
            <a:r>
              <a:rPr lang="en-US" dirty="0" smtClean="0"/>
              <a:t>Lucas Dos Santos</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19</a:t>
            </a:fld>
            <a:endParaRPr lang="en-US" dirty="0"/>
          </a:p>
        </p:txBody>
      </p:sp>
    </p:spTree>
    <p:extLst>
      <p:ext uri="{BB962C8B-B14F-4D97-AF65-F5344CB8AC3E}">
        <p14:creationId xmlns:p14="http://schemas.microsoft.com/office/powerpoint/2010/main" val="25672656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Outline</a:t>
            </a:r>
            <a:endParaRPr lang="en-US" sz="4800" dirty="0"/>
          </a:p>
        </p:txBody>
      </p:sp>
      <p:sp>
        <p:nvSpPr>
          <p:cNvPr id="3" name="Content Placeholder 2"/>
          <p:cNvSpPr>
            <a:spLocks noGrp="1"/>
          </p:cNvSpPr>
          <p:nvPr>
            <p:ph idx="1"/>
          </p:nvPr>
        </p:nvSpPr>
        <p:spPr>
          <a:xfrm>
            <a:off x="457200" y="1643679"/>
            <a:ext cx="8229600" cy="4601478"/>
          </a:xfrm>
        </p:spPr>
        <p:txBody>
          <a:bodyPr>
            <a:normAutofit/>
          </a:bodyPr>
          <a:lstStyle/>
          <a:p>
            <a:r>
              <a:rPr lang="en-US" dirty="0" smtClean="0"/>
              <a:t>Project Scope/Objectives</a:t>
            </a:r>
            <a:endParaRPr lang="en-US" dirty="0" smtClean="0">
              <a:solidFill>
                <a:srgbClr val="FF0000"/>
              </a:solidFill>
            </a:endParaRPr>
          </a:p>
          <a:p>
            <a:r>
              <a:rPr lang="en-US" dirty="0" smtClean="0"/>
              <a:t>System Design &amp; Analysis</a:t>
            </a:r>
          </a:p>
          <a:p>
            <a:r>
              <a:rPr lang="en-US" dirty="0" smtClean="0"/>
              <a:t>Prototype Integration &amp; Testing</a:t>
            </a:r>
          </a:p>
          <a:p>
            <a:r>
              <a:rPr lang="en-US" dirty="0" smtClean="0"/>
              <a:t>Tentative Procurement Options</a:t>
            </a:r>
          </a:p>
          <a:p>
            <a:r>
              <a:rPr lang="en-US" dirty="0" smtClean="0"/>
              <a:t>Future Plans </a:t>
            </a:r>
          </a:p>
          <a:p>
            <a:r>
              <a:rPr lang="en-US" dirty="0" smtClean="0"/>
              <a:t>Conclusion</a:t>
            </a:r>
          </a:p>
          <a:p>
            <a:r>
              <a:rPr lang="en-US" dirty="0" smtClean="0"/>
              <a:t>Questions</a:t>
            </a:r>
          </a:p>
          <a:p>
            <a:endParaRPr lang="en-US" dirty="0"/>
          </a:p>
        </p:txBody>
      </p:sp>
      <p:sp>
        <p:nvSpPr>
          <p:cNvPr id="4" name="Footer Placeholder 3"/>
          <p:cNvSpPr>
            <a:spLocks noGrp="1"/>
          </p:cNvSpPr>
          <p:nvPr>
            <p:ph type="ftr" sz="quarter" idx="11"/>
          </p:nvPr>
        </p:nvSpPr>
        <p:spPr/>
        <p:txBody>
          <a:bodyPr/>
          <a:lstStyle/>
          <a:p>
            <a:r>
              <a:rPr lang="en-US" dirty="0" err="1" smtClean="0"/>
              <a:t>Artur</a:t>
            </a:r>
            <a:r>
              <a:rPr lang="en-US" dirty="0" smtClean="0"/>
              <a:t> </a:t>
            </a:r>
            <a:r>
              <a:rPr lang="en-US" dirty="0" err="1" smtClean="0"/>
              <a:t>Nascimento</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2</a:t>
            </a:fld>
            <a:endParaRPr lang="en-US"/>
          </a:p>
        </p:txBody>
      </p:sp>
    </p:spTree>
    <p:extLst>
      <p:ext uri="{BB962C8B-B14F-4D97-AF65-F5344CB8AC3E}">
        <p14:creationId xmlns:p14="http://schemas.microsoft.com/office/powerpoint/2010/main" val="40482829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Additional Components</a:t>
            </a:r>
            <a:endParaRPr lang="en-US" sz="4800" dirty="0"/>
          </a:p>
        </p:txBody>
      </p:sp>
      <p:sp>
        <p:nvSpPr>
          <p:cNvPr id="7" name="Footer Placeholder 6"/>
          <p:cNvSpPr>
            <a:spLocks noGrp="1"/>
          </p:cNvSpPr>
          <p:nvPr>
            <p:ph type="ftr" sz="quarter" idx="11"/>
          </p:nvPr>
        </p:nvSpPr>
        <p:spPr/>
        <p:txBody>
          <a:bodyPr/>
          <a:lstStyle/>
          <a:p>
            <a:r>
              <a:rPr lang="en-US" dirty="0" smtClean="0"/>
              <a:t>Lucas Dos Santos</a:t>
            </a:r>
            <a:endParaRPr lang="en-US" dirty="0"/>
          </a:p>
        </p:txBody>
      </p:sp>
      <p:sp>
        <p:nvSpPr>
          <p:cNvPr id="8" name="Slide Number Placeholder 7"/>
          <p:cNvSpPr>
            <a:spLocks noGrp="1"/>
          </p:cNvSpPr>
          <p:nvPr>
            <p:ph type="sldNum" sz="quarter" idx="12"/>
          </p:nvPr>
        </p:nvSpPr>
        <p:spPr/>
        <p:txBody>
          <a:bodyPr/>
          <a:lstStyle/>
          <a:p>
            <a:fld id="{BC63FE60-8F49-8E43-99CB-B7F849FB6F3B}" type="slidenum">
              <a:rPr lang="en-US" smtClean="0"/>
              <a:pPr/>
              <a:t>20</a:t>
            </a:fld>
            <a:endParaRPr lang="en-US"/>
          </a:p>
        </p:txBody>
      </p:sp>
      <p:pic>
        <p:nvPicPr>
          <p:cNvPr id="4" name="Picture 3"/>
          <p:cNvPicPr>
            <a:picLocks noChangeAspect="1"/>
          </p:cNvPicPr>
          <p:nvPr/>
        </p:nvPicPr>
        <p:blipFill>
          <a:blip r:embed="rId2"/>
          <a:stretch>
            <a:fillRect/>
          </a:stretch>
        </p:blipFill>
        <p:spPr>
          <a:xfrm>
            <a:off x="304192" y="3326859"/>
            <a:ext cx="3586872" cy="2873915"/>
          </a:xfrm>
          <a:prstGeom prst="rect">
            <a:avLst/>
          </a:prstGeom>
        </p:spPr>
      </p:pic>
      <p:pic>
        <p:nvPicPr>
          <p:cNvPr id="5" name="Picture 4"/>
          <p:cNvPicPr>
            <a:picLocks noChangeAspect="1"/>
          </p:cNvPicPr>
          <p:nvPr/>
        </p:nvPicPr>
        <p:blipFill>
          <a:blip r:embed="rId3"/>
          <a:stretch>
            <a:fillRect/>
          </a:stretch>
        </p:blipFill>
        <p:spPr>
          <a:xfrm>
            <a:off x="1527242" y="1660895"/>
            <a:ext cx="1813833" cy="1878102"/>
          </a:xfrm>
          <a:prstGeom prst="rect">
            <a:avLst/>
          </a:prstGeom>
        </p:spPr>
      </p:pic>
      <p:sp>
        <p:nvSpPr>
          <p:cNvPr id="6" name="TextBox 5"/>
          <p:cNvSpPr txBox="1"/>
          <p:nvPr/>
        </p:nvSpPr>
        <p:spPr>
          <a:xfrm>
            <a:off x="4564125" y="1660895"/>
            <a:ext cx="4122675" cy="4154984"/>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latin typeface="+mn-lt"/>
              </a:rPr>
              <a:t>Chiller and fan to be purchased according to specs</a:t>
            </a:r>
          </a:p>
          <a:p>
            <a:pPr marL="285750" indent="-285750">
              <a:buFont typeface="Arial" panose="020B0604020202020204" pitchFamily="34" charset="0"/>
              <a:buChar char="•"/>
            </a:pPr>
            <a:r>
              <a:rPr lang="en-US" sz="2200" dirty="0" smtClean="0">
                <a:latin typeface="+mn-lt"/>
              </a:rPr>
              <a:t>Current design utilizes a Glycol Chiller and 870 CFM fan</a:t>
            </a:r>
          </a:p>
          <a:p>
            <a:pPr marL="285750" indent="-285750">
              <a:buFont typeface="Arial" panose="020B0604020202020204" pitchFamily="34" charset="0"/>
              <a:buChar char="•"/>
            </a:pPr>
            <a:r>
              <a:rPr lang="en-US" sz="2200" dirty="0" smtClean="0">
                <a:latin typeface="+mn-lt"/>
              </a:rPr>
              <a:t>Secondhand products may be available (Recycled products are a plus for the OGZEB)</a:t>
            </a:r>
          </a:p>
          <a:p>
            <a:pPr marL="285750" indent="-285750">
              <a:buFont typeface="Arial" panose="020B0604020202020204" pitchFamily="34" charset="0"/>
              <a:buChar char="•"/>
            </a:pPr>
            <a:r>
              <a:rPr lang="en-US" sz="2200" dirty="0" smtClean="0">
                <a:latin typeface="+mn-lt"/>
              </a:rPr>
              <a:t>Sheet </a:t>
            </a:r>
            <a:r>
              <a:rPr lang="en-US" sz="2200" dirty="0">
                <a:latin typeface="+mn-lt"/>
              </a:rPr>
              <a:t>metal </a:t>
            </a:r>
            <a:r>
              <a:rPr lang="en-US" sz="2200" dirty="0" smtClean="0">
                <a:latin typeface="+mn-lt"/>
              </a:rPr>
              <a:t>and insulation can be bought from local hardware stores</a:t>
            </a:r>
          </a:p>
          <a:p>
            <a:pPr marL="285750" indent="-285750">
              <a:buFont typeface="Arial" panose="020B0604020202020204" pitchFamily="34" charset="0"/>
              <a:buChar char="•"/>
            </a:pPr>
            <a:r>
              <a:rPr lang="en-US" sz="2200" dirty="0" smtClean="0">
                <a:latin typeface="+mn-lt"/>
              </a:rPr>
              <a:t>Aluminum for water tanks available online</a:t>
            </a:r>
            <a:endParaRPr lang="en-US" sz="2200" dirty="0">
              <a:latin typeface="+mn-lt"/>
            </a:endParaRPr>
          </a:p>
        </p:txBody>
      </p:sp>
    </p:spTree>
    <p:extLst>
      <p:ext uri="{BB962C8B-B14F-4D97-AF65-F5344CB8AC3E}">
        <p14:creationId xmlns:p14="http://schemas.microsoft.com/office/powerpoint/2010/main" val="17735153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Prototype Integration &amp; Testing</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Original Plan is to put the thermal storage system in series with the main HVAC duct and in parallel with the main A.C. system by cutting into the main duct and attaching our own duct</a:t>
            </a:r>
          </a:p>
          <a:p>
            <a:r>
              <a:rPr lang="en-US" sz="2400" dirty="0" smtClean="0"/>
              <a:t>The main A.C. system will run during the day and airflow will be impelled through the main house duct only</a:t>
            </a:r>
          </a:p>
          <a:p>
            <a:r>
              <a:rPr lang="en-US" sz="2400" dirty="0" smtClean="0"/>
              <a:t>At night our fan will turn on which will impel the house air only through our duct which is attached to the inlet and outlet of both our system and the main duct</a:t>
            </a:r>
          </a:p>
          <a:p>
            <a:r>
              <a:rPr lang="en-US" sz="2400" dirty="0" smtClean="0"/>
              <a:t>The prototype will be built first and tested using outside air before cutting into the main duct and installing the  full system</a:t>
            </a:r>
            <a:endParaRPr lang="en-US" sz="2400" dirty="0"/>
          </a:p>
        </p:txBody>
      </p:sp>
      <p:sp>
        <p:nvSpPr>
          <p:cNvPr id="4" name="Footer Placeholder 3"/>
          <p:cNvSpPr>
            <a:spLocks noGrp="1"/>
          </p:cNvSpPr>
          <p:nvPr>
            <p:ph type="ftr" sz="quarter" idx="11"/>
          </p:nvPr>
        </p:nvSpPr>
        <p:spPr/>
        <p:txBody>
          <a:bodyPr/>
          <a:lstStyle/>
          <a:p>
            <a:r>
              <a:rPr lang="en-US" dirty="0" smtClean="0"/>
              <a:t>Lucas Dos Santos</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21</a:t>
            </a:fld>
            <a:endParaRPr lang="en-US"/>
          </a:p>
        </p:txBody>
      </p:sp>
    </p:spTree>
    <p:extLst>
      <p:ext uri="{BB962C8B-B14F-4D97-AF65-F5344CB8AC3E}">
        <p14:creationId xmlns:p14="http://schemas.microsoft.com/office/powerpoint/2010/main" val="41862657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106" y="267635"/>
            <a:ext cx="6325314" cy="1082642"/>
          </a:xfrm>
        </p:spPr>
        <p:txBody>
          <a:bodyPr>
            <a:normAutofit/>
          </a:bodyPr>
          <a:lstStyle/>
          <a:p>
            <a:r>
              <a:rPr lang="en-US" dirty="0" smtClean="0"/>
              <a:t>Cost Analysis (Thermal)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4954218"/>
              </p:ext>
            </p:extLst>
          </p:nvPr>
        </p:nvGraphicFramePr>
        <p:xfrm>
          <a:off x="428019" y="1633335"/>
          <a:ext cx="8229601" cy="4452704"/>
        </p:xfrm>
        <a:graphic>
          <a:graphicData uri="http://schemas.openxmlformats.org/drawingml/2006/table">
            <a:tbl>
              <a:tblPr firstRow="1" bandRow="1">
                <a:tableStyleId>{B301B821-A1FF-4177-AEE7-76D212191A09}</a:tableStyleId>
              </a:tblPr>
              <a:tblGrid>
                <a:gridCol w="1167318"/>
                <a:gridCol w="831716"/>
                <a:gridCol w="549612"/>
                <a:gridCol w="1449422"/>
                <a:gridCol w="4231533"/>
              </a:tblGrid>
              <a:tr h="313742">
                <a:tc>
                  <a:txBody>
                    <a:bodyPr/>
                    <a:lstStyle/>
                    <a:p>
                      <a:r>
                        <a:rPr lang="en-US" dirty="0" smtClean="0">
                          <a:solidFill>
                            <a:schemeClr val="bg1"/>
                          </a:solidFill>
                        </a:rPr>
                        <a:t>Part</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gridSpan="2">
                  <a:txBody>
                    <a:bodyPr/>
                    <a:lstStyle/>
                    <a:p>
                      <a:r>
                        <a:rPr lang="en-US" dirty="0" smtClean="0"/>
                        <a:t>Supplier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en-US"/>
                    </a:p>
                  </a:txBody>
                  <a:tcPr/>
                </a:tc>
                <a:tc>
                  <a:txBody>
                    <a:bodyPr/>
                    <a:lstStyle/>
                    <a:p>
                      <a:r>
                        <a:rPr lang="en-US" dirty="0" smtClean="0"/>
                        <a:t>Cost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dirty="0" smtClean="0"/>
                        <a:t>Notes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313742">
                <a:tc rowSpan="2">
                  <a:txBody>
                    <a:bodyPr/>
                    <a:lstStyle/>
                    <a:p>
                      <a:r>
                        <a:rPr lang="en-US" sz="1400" dirty="0" smtClean="0"/>
                        <a:t>Chiller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r>
                        <a:rPr lang="en-US" sz="1400" dirty="0" err="1" smtClean="0"/>
                        <a:t>Mokon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r>
                        <a:rPr lang="en-US" sz="1400" dirty="0" smtClean="0"/>
                        <a:t>$5920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t>New (1 ton)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09444">
                <a:tc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400" dirty="0" err="1" smtClean="0"/>
                        <a:t>Ebay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r>
                        <a:rPr lang="en-US" sz="1400" dirty="0" smtClean="0"/>
                        <a:t>$1250 - 2550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t>Used, cosmetically unappealing (0.68 ton)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13742">
                <a:tc>
                  <a:txBody>
                    <a:bodyPr/>
                    <a:lstStyle/>
                    <a:p>
                      <a:r>
                        <a:rPr lang="en-US" sz="1400" dirty="0" smtClean="0"/>
                        <a:t>Fan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r>
                        <a:rPr lang="en-US" sz="1400" dirty="0" smtClean="0"/>
                        <a:t>Grainger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r>
                        <a:rPr lang="en-US" sz="1400" dirty="0" smtClean="0"/>
                        <a:t>$260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870 </a:t>
                      </a:r>
                      <a:r>
                        <a:rPr lang="en-US" sz="1400" dirty="0" err="1" smtClean="0"/>
                        <a:t>cfm</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13742">
                <a:tc rowSpan="2">
                  <a:txBody>
                    <a:bodyPr/>
                    <a:lstStyle/>
                    <a:p>
                      <a:r>
                        <a:rPr lang="en-US" sz="1400" dirty="0" smtClean="0"/>
                        <a:t>Water</a:t>
                      </a:r>
                      <a:r>
                        <a:rPr lang="en-US" sz="1400" baseline="0" dirty="0" smtClean="0"/>
                        <a:t> Tanks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r>
                        <a:rPr lang="en-US" sz="1400" dirty="0" smtClean="0"/>
                        <a:t>Home Depot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r>
                        <a:rPr lang="en-US" sz="1400" dirty="0" smtClean="0"/>
                        <a:t>$2.8 / sq. ft.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err="1" smtClean="0"/>
                        <a:t>Weldable</a:t>
                      </a:r>
                      <a:r>
                        <a:rPr lang="en-US" sz="1400" dirty="0" smtClean="0"/>
                        <a:t> Aluminum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13742">
                <a:tc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400" dirty="0" smtClean="0"/>
                        <a:t>Storm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r>
                        <a:rPr lang="en-US" sz="1400" dirty="0" smtClean="0"/>
                        <a:t>$18 / sq. ft.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t>Copper Sheet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13742">
                <a:tc rowSpan="2">
                  <a:txBody>
                    <a:bodyPr/>
                    <a:lstStyle/>
                    <a:p>
                      <a:r>
                        <a:rPr lang="en-US" sz="1400" dirty="0" smtClean="0"/>
                        <a:t>Wood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r>
                        <a:rPr lang="en-US" sz="1400" dirty="0" smtClean="0"/>
                        <a:t>Home Depot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r>
                        <a:rPr lang="en-US" sz="1400" dirty="0" smtClean="0"/>
                        <a:t>$0.85 / sq. ft.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t>plywood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13742">
                <a:tc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400" dirty="0" smtClean="0"/>
                        <a:t>Home Depot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r>
                        <a:rPr lang="en-US" sz="1400" dirty="0" smtClean="0"/>
                        <a:t>$2.50 / board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t>Board 2” x 4” x 8’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13742">
                <a:tc>
                  <a:txBody>
                    <a:bodyPr/>
                    <a:lstStyle/>
                    <a:p>
                      <a:r>
                        <a:rPr lang="en-US" sz="1400" dirty="0" smtClean="0"/>
                        <a:t>Insulation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r>
                        <a:rPr lang="en-US" sz="1400" dirty="0" smtClean="0"/>
                        <a:t>Home Depot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r>
                        <a:rPr lang="en-US" sz="1400" dirty="0" smtClean="0"/>
                        <a:t>$12 / pack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t>Fiberglass (roofing)</a:t>
                      </a:r>
                      <a:r>
                        <a:rPr lang="en-US" sz="1400" baseline="0" dirty="0" smtClean="0"/>
                        <a:t> 9.5” x 15” x 25’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13742">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Tubing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r>
                        <a:rPr lang="en-US" sz="1400" dirty="0" smtClean="0"/>
                        <a:t>Grainger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r>
                        <a:rPr lang="en-US" sz="1400" dirty="0" smtClean="0"/>
                        <a:t>$2.50 / ft.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Refrigeration coil  </a:t>
                      </a:r>
                      <a:r>
                        <a:rPr lang="en-US" sz="1400" baseline="0" dirty="0" smtClean="0"/>
                        <a:t>3/4” OD</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13742">
                <a:tc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400" dirty="0" smtClean="0"/>
                        <a:t>Home Depot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r>
                        <a:rPr lang="en-US" sz="1400" dirty="0" smtClean="0"/>
                        <a:t>$2.90 / ft.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t>Soft Copper Utility Coil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13742">
                <a:tc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400" dirty="0" smtClean="0"/>
                        <a:t>Home Depot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r>
                        <a:rPr lang="en-US" sz="1400" dirty="0" smtClean="0"/>
                        <a:t>$1.40 / ft.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t>Copper Utility Coil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27484">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Minimum Total Estimated</a:t>
                      </a:r>
                      <a:r>
                        <a:rPr lang="en-US" baseline="0" dirty="0" smtClean="0"/>
                        <a:t> Cost</a:t>
                      </a:r>
                      <a:endParaRPr 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Material only, does</a:t>
                      </a:r>
                      <a:r>
                        <a:rPr lang="en-US" sz="1400" baseline="0" dirty="0" smtClean="0"/>
                        <a:t> not include regulatory electronics, only for thermal system</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3" name="Footer Placeholder 2"/>
          <p:cNvSpPr>
            <a:spLocks noGrp="1"/>
          </p:cNvSpPr>
          <p:nvPr>
            <p:ph type="ftr" sz="quarter" idx="11"/>
          </p:nvPr>
        </p:nvSpPr>
        <p:spPr/>
        <p:txBody>
          <a:bodyPr/>
          <a:lstStyle/>
          <a:p>
            <a:r>
              <a:rPr lang="en-US" dirty="0" smtClean="0"/>
              <a:t>Lucas Dos Santos</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22</a:t>
            </a:fld>
            <a:endParaRPr lang="en-US"/>
          </a:p>
        </p:txBody>
      </p:sp>
    </p:spTree>
    <p:extLst>
      <p:ext uri="{BB962C8B-B14F-4D97-AF65-F5344CB8AC3E}">
        <p14:creationId xmlns:p14="http://schemas.microsoft.com/office/powerpoint/2010/main" val="28717818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Encountered</a:t>
            </a:r>
            <a:endParaRPr lang="en-US" dirty="0"/>
          </a:p>
        </p:txBody>
      </p:sp>
      <p:sp>
        <p:nvSpPr>
          <p:cNvPr id="3" name="Content Placeholder 2"/>
          <p:cNvSpPr>
            <a:spLocks noGrp="1"/>
          </p:cNvSpPr>
          <p:nvPr>
            <p:ph idx="1"/>
          </p:nvPr>
        </p:nvSpPr>
        <p:spPr/>
        <p:txBody>
          <a:bodyPr>
            <a:normAutofit fontScale="92500" lnSpcReduction="20000"/>
          </a:bodyPr>
          <a:lstStyle/>
          <a:p>
            <a:r>
              <a:rPr lang="en-US" dirty="0"/>
              <a:t>S</a:t>
            </a:r>
            <a:r>
              <a:rPr lang="en-US" dirty="0" smtClean="0"/>
              <a:t>ponsor disagrees with battery selection, citing possible maintenance costs</a:t>
            </a:r>
          </a:p>
          <a:p>
            <a:pPr lvl="1"/>
            <a:r>
              <a:rPr lang="en-US" dirty="0" smtClean="0"/>
              <a:t>Discussion and further analysis necessary</a:t>
            </a:r>
          </a:p>
          <a:p>
            <a:r>
              <a:rPr lang="en-US" dirty="0"/>
              <a:t>S</a:t>
            </a:r>
            <a:r>
              <a:rPr lang="en-US" dirty="0" smtClean="0"/>
              <a:t>ponsor concerned with keeping the batteries warm during winter</a:t>
            </a:r>
          </a:p>
          <a:p>
            <a:pPr lvl="1"/>
            <a:r>
              <a:rPr lang="en-US" dirty="0" smtClean="0"/>
              <a:t>Possible solution created by using waste heat from chiller</a:t>
            </a:r>
          </a:p>
          <a:p>
            <a:r>
              <a:rPr lang="en-US" dirty="0" smtClean="0"/>
              <a:t>Lack of defined budget is hindering team from continuing</a:t>
            </a:r>
          </a:p>
          <a:p>
            <a:pPr lvl="1"/>
            <a:r>
              <a:rPr lang="en-US" dirty="0" smtClean="0"/>
              <a:t>Meeting with all sponsors and faculty to take place next to discuss budget issue</a:t>
            </a:r>
            <a:endParaRPr lang="en-US" dirty="0"/>
          </a:p>
        </p:txBody>
      </p:sp>
      <p:sp>
        <p:nvSpPr>
          <p:cNvPr id="4" name="Footer Placeholder 3"/>
          <p:cNvSpPr>
            <a:spLocks noGrp="1"/>
          </p:cNvSpPr>
          <p:nvPr>
            <p:ph type="ftr" sz="quarter" idx="11"/>
          </p:nvPr>
        </p:nvSpPr>
        <p:spPr/>
        <p:txBody>
          <a:bodyPr/>
          <a:lstStyle/>
          <a:p>
            <a:r>
              <a:rPr lang="en-US" dirty="0" smtClean="0"/>
              <a:t>Tristian Jones</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23</a:t>
            </a:fld>
            <a:endParaRPr lang="en-US"/>
          </a:p>
        </p:txBody>
      </p:sp>
    </p:spTree>
    <p:extLst>
      <p:ext uri="{BB962C8B-B14F-4D97-AF65-F5344CB8AC3E}">
        <p14:creationId xmlns:p14="http://schemas.microsoft.com/office/powerpoint/2010/main" val="27910904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Conclusion</a:t>
            </a:r>
            <a:endParaRPr lang="en-US" sz="4800" dirty="0"/>
          </a:p>
        </p:txBody>
      </p:sp>
      <p:sp>
        <p:nvSpPr>
          <p:cNvPr id="3" name="Content Placeholder 2"/>
          <p:cNvSpPr>
            <a:spLocks noGrp="1"/>
          </p:cNvSpPr>
          <p:nvPr>
            <p:ph idx="1"/>
          </p:nvPr>
        </p:nvSpPr>
        <p:spPr>
          <a:xfrm>
            <a:off x="544748" y="1225390"/>
            <a:ext cx="8229600" cy="4345511"/>
          </a:xfrm>
        </p:spPr>
        <p:txBody>
          <a:bodyPr/>
          <a:lstStyle/>
          <a:p>
            <a:pPr marL="0" indent="0">
              <a:buNone/>
            </a:pPr>
            <a:endParaRPr lang="en-US" dirty="0" smtClean="0"/>
          </a:p>
          <a:p>
            <a:r>
              <a:rPr lang="en-US" dirty="0" smtClean="0"/>
              <a:t>Further discussion necessary to determine correct battery selection</a:t>
            </a:r>
          </a:p>
          <a:p>
            <a:r>
              <a:rPr lang="en-US" dirty="0" smtClean="0"/>
              <a:t>Thermal energy storage system design concept complete</a:t>
            </a:r>
          </a:p>
          <a:p>
            <a:pPr lvl="1"/>
            <a:r>
              <a:rPr lang="en-US" dirty="0" smtClean="0"/>
              <a:t>Size of system will be determined based on available budget, to be decided next week</a:t>
            </a:r>
          </a:p>
          <a:p>
            <a:r>
              <a:rPr lang="en-US" dirty="0" smtClean="0"/>
              <a:t>Suppliers and parts located</a:t>
            </a:r>
          </a:p>
        </p:txBody>
      </p:sp>
      <p:sp>
        <p:nvSpPr>
          <p:cNvPr id="4" name="Footer Placeholder 3"/>
          <p:cNvSpPr>
            <a:spLocks noGrp="1"/>
          </p:cNvSpPr>
          <p:nvPr>
            <p:ph type="ftr" sz="quarter" idx="11"/>
          </p:nvPr>
        </p:nvSpPr>
        <p:spPr/>
        <p:txBody>
          <a:bodyPr/>
          <a:lstStyle/>
          <a:p>
            <a:r>
              <a:rPr lang="en-US" dirty="0" smtClean="0"/>
              <a:t>Tristian Jones</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24</a:t>
            </a:fld>
            <a:endParaRPr lang="en-US"/>
          </a:p>
        </p:txBody>
      </p:sp>
    </p:spTree>
    <p:extLst>
      <p:ext uri="{BB962C8B-B14F-4D97-AF65-F5344CB8AC3E}">
        <p14:creationId xmlns:p14="http://schemas.microsoft.com/office/powerpoint/2010/main" val="29001216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Plans</a:t>
            </a:r>
            <a:endParaRPr lang="en-US" dirty="0"/>
          </a:p>
        </p:txBody>
      </p:sp>
      <p:sp>
        <p:nvSpPr>
          <p:cNvPr id="3" name="Content Placeholder 2"/>
          <p:cNvSpPr>
            <a:spLocks noGrp="1"/>
          </p:cNvSpPr>
          <p:nvPr>
            <p:ph idx="1"/>
          </p:nvPr>
        </p:nvSpPr>
        <p:spPr>
          <a:xfrm>
            <a:off x="442414" y="1546403"/>
            <a:ext cx="8229600" cy="4345511"/>
          </a:xfrm>
        </p:spPr>
        <p:txBody>
          <a:bodyPr>
            <a:normAutofit fontScale="92500" lnSpcReduction="10000"/>
          </a:bodyPr>
          <a:lstStyle/>
          <a:p>
            <a:r>
              <a:rPr lang="en-US" dirty="0"/>
              <a:t>Meet with all faculty sponsors and advisors to determine </a:t>
            </a:r>
            <a:r>
              <a:rPr lang="en-US" dirty="0" smtClean="0"/>
              <a:t>budget</a:t>
            </a:r>
          </a:p>
          <a:p>
            <a:r>
              <a:rPr lang="en-US" dirty="0" smtClean="0"/>
              <a:t>Determine possible size of system</a:t>
            </a:r>
          </a:p>
          <a:p>
            <a:r>
              <a:rPr lang="en-US" dirty="0" smtClean="0"/>
              <a:t>Order materials</a:t>
            </a:r>
          </a:p>
          <a:p>
            <a:r>
              <a:rPr lang="en-US" dirty="0" smtClean="0"/>
              <a:t>Install battery array</a:t>
            </a:r>
          </a:p>
          <a:p>
            <a:r>
              <a:rPr lang="en-US" dirty="0" smtClean="0"/>
              <a:t>Begin to build the energy management system prototype.</a:t>
            </a:r>
          </a:p>
          <a:p>
            <a:r>
              <a:rPr lang="en-US" dirty="0" smtClean="0"/>
              <a:t>Evaluate potential of adapting system to work during the winter, when AC use is unnecessary.</a:t>
            </a:r>
          </a:p>
          <a:p>
            <a:endParaRPr lang="en-US" dirty="0"/>
          </a:p>
        </p:txBody>
      </p:sp>
      <p:sp>
        <p:nvSpPr>
          <p:cNvPr id="4" name="Footer Placeholder 3"/>
          <p:cNvSpPr>
            <a:spLocks noGrp="1"/>
          </p:cNvSpPr>
          <p:nvPr>
            <p:ph type="ftr" sz="quarter" idx="11"/>
          </p:nvPr>
        </p:nvSpPr>
        <p:spPr/>
        <p:txBody>
          <a:bodyPr/>
          <a:lstStyle/>
          <a:p>
            <a:r>
              <a:rPr lang="en-US" dirty="0" smtClean="0"/>
              <a:t>Tristian Jones</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25</a:t>
            </a:fld>
            <a:endParaRPr lang="en-US"/>
          </a:p>
        </p:txBody>
      </p:sp>
    </p:spTree>
    <p:extLst>
      <p:ext uri="{BB962C8B-B14F-4D97-AF65-F5344CB8AC3E}">
        <p14:creationId xmlns:p14="http://schemas.microsoft.com/office/powerpoint/2010/main" val="19369807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a:xfrm>
            <a:off x="457200" y="1643679"/>
            <a:ext cx="8229600" cy="1686543"/>
          </a:xfrm>
        </p:spPr>
        <p:txBody>
          <a:bodyPr>
            <a:normAutofit/>
          </a:bodyPr>
          <a:lstStyle/>
          <a:p>
            <a:r>
              <a:rPr lang="en-US" sz="2800" dirty="0" smtClean="0"/>
              <a:t>Try to improve the energy management system for the battery system</a:t>
            </a:r>
          </a:p>
          <a:p>
            <a:pPr marL="857250" lvl="1" indent="-457200">
              <a:buFont typeface="+mj-lt"/>
              <a:buAutoNum type="arabicPeriod"/>
            </a:pPr>
            <a:r>
              <a:rPr lang="en-US" sz="2000" dirty="0" smtClean="0"/>
              <a:t> prevent over charging of the batteries. This decreases battery life</a:t>
            </a:r>
          </a:p>
          <a:p>
            <a:pPr marL="857250" lvl="1" indent="-457200">
              <a:buFont typeface="+mj-lt"/>
              <a:buAutoNum type="arabicPeriod"/>
            </a:pPr>
            <a:r>
              <a:rPr lang="en-US" sz="2000" dirty="0" smtClean="0"/>
              <a:t>Create future management system for possible grid connection</a:t>
            </a:r>
            <a:endParaRPr lang="en-US" sz="1600" dirty="0" smtClean="0"/>
          </a:p>
          <a:p>
            <a:endParaRPr lang="en-US" sz="2800" dirty="0"/>
          </a:p>
        </p:txBody>
      </p:sp>
      <p:sp>
        <p:nvSpPr>
          <p:cNvPr id="4" name="Footer Placeholder 3"/>
          <p:cNvSpPr>
            <a:spLocks noGrp="1"/>
          </p:cNvSpPr>
          <p:nvPr>
            <p:ph type="ftr" sz="quarter" idx="11"/>
          </p:nvPr>
        </p:nvSpPr>
        <p:spPr/>
        <p:txBody>
          <a:bodyPr/>
          <a:lstStyle/>
          <a:p>
            <a:r>
              <a:rPr lang="en-US" dirty="0" smtClean="0"/>
              <a:t>Corey Allen</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26</a:t>
            </a:fld>
            <a:endParaRPr lang="en-US"/>
          </a:p>
        </p:txBody>
      </p:sp>
      <p:sp>
        <p:nvSpPr>
          <p:cNvPr id="6" name="TextBox 5"/>
          <p:cNvSpPr txBox="1"/>
          <p:nvPr/>
        </p:nvSpPr>
        <p:spPr>
          <a:xfrm>
            <a:off x="451556" y="3471333"/>
            <a:ext cx="8240888" cy="1138773"/>
          </a:xfrm>
          <a:prstGeom prst="rect">
            <a:avLst/>
          </a:prstGeom>
          <a:noFill/>
        </p:spPr>
        <p:txBody>
          <a:bodyPr wrap="square" rtlCol="0">
            <a:spAutoFit/>
          </a:bodyPr>
          <a:lstStyle/>
          <a:p>
            <a:pPr marL="285750" indent="-285750">
              <a:buFont typeface="Arial"/>
              <a:buChar char="•"/>
            </a:pPr>
            <a:r>
              <a:rPr lang="en-US" sz="2800" dirty="0" smtClean="0">
                <a:latin typeface="+mn-lt"/>
              </a:rPr>
              <a:t>Programming of the microprocessor</a:t>
            </a:r>
            <a:endParaRPr lang="en-US" sz="2000" dirty="0" smtClean="0">
              <a:latin typeface="+mn-lt"/>
            </a:endParaRPr>
          </a:p>
          <a:p>
            <a:pPr marL="971550" lvl="1" indent="-514350">
              <a:buFont typeface="+mj-lt"/>
              <a:buAutoNum type="arabicPeriod"/>
            </a:pPr>
            <a:r>
              <a:rPr lang="en-US" sz="2000" dirty="0" smtClean="0"/>
              <a:t>This will control the temperature of the batteries and extend battery life</a:t>
            </a:r>
          </a:p>
        </p:txBody>
      </p:sp>
      <p:sp>
        <p:nvSpPr>
          <p:cNvPr id="7" name="TextBox 6"/>
          <p:cNvSpPr txBox="1"/>
          <p:nvPr/>
        </p:nvSpPr>
        <p:spPr>
          <a:xfrm>
            <a:off x="451556" y="4769555"/>
            <a:ext cx="8240888" cy="1138773"/>
          </a:xfrm>
          <a:prstGeom prst="rect">
            <a:avLst/>
          </a:prstGeom>
          <a:noFill/>
        </p:spPr>
        <p:txBody>
          <a:bodyPr wrap="square" rtlCol="0">
            <a:spAutoFit/>
          </a:bodyPr>
          <a:lstStyle/>
          <a:p>
            <a:pPr marL="457200" indent="-457200">
              <a:buFont typeface="Arial"/>
              <a:buChar char="•"/>
            </a:pPr>
            <a:r>
              <a:rPr lang="en-US" sz="2800" dirty="0" smtClean="0">
                <a:latin typeface="+mn-lt"/>
              </a:rPr>
              <a:t>Connecting back to the grid</a:t>
            </a:r>
          </a:p>
          <a:p>
            <a:pPr marL="914400" lvl="1" indent="-457200">
              <a:buFont typeface="+mj-lt"/>
              <a:buAutoNum type="arabicPeriod"/>
            </a:pPr>
            <a:r>
              <a:rPr lang="en-US" sz="2000" dirty="0" smtClean="0">
                <a:latin typeface="+mn-lt"/>
              </a:rPr>
              <a:t>Talking to the power company to get minimum requirements</a:t>
            </a:r>
          </a:p>
          <a:p>
            <a:pPr marL="914400" lvl="1" indent="-457200">
              <a:buFont typeface="+mj-lt"/>
              <a:buAutoNum type="arabicPeriod"/>
            </a:pPr>
            <a:r>
              <a:rPr lang="en-US" sz="2000" dirty="0" smtClean="0">
                <a:latin typeface="+mn-lt"/>
              </a:rPr>
              <a:t>Research a bi-direction converter used for connection to grid</a:t>
            </a:r>
            <a:endParaRPr lang="en-US" sz="2000" dirty="0">
              <a:latin typeface="+mn-lt"/>
            </a:endParaRPr>
          </a:p>
        </p:txBody>
      </p:sp>
    </p:spTree>
    <p:extLst>
      <p:ext uri="{BB962C8B-B14F-4D97-AF65-F5344CB8AC3E}">
        <p14:creationId xmlns:p14="http://schemas.microsoft.com/office/powerpoint/2010/main" val="1053801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222" y="3133445"/>
            <a:ext cx="6325314" cy="1082642"/>
          </a:xfrm>
        </p:spPr>
        <p:txBody>
          <a:bodyPr/>
          <a:lstStyle/>
          <a:p>
            <a:r>
              <a:rPr lang="en-US" dirty="0" smtClean="0"/>
              <a:t>Questions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63FE60-8F49-8E43-99CB-B7F849FB6F3B}" type="slidenum">
              <a:rPr lang="en-US" smtClean="0"/>
              <a:pPr/>
              <a:t>27</a:t>
            </a:fld>
            <a:endParaRPr lang="en-US"/>
          </a:p>
        </p:txBody>
      </p:sp>
    </p:spTree>
    <p:extLst>
      <p:ext uri="{BB962C8B-B14F-4D97-AF65-F5344CB8AC3E}">
        <p14:creationId xmlns:p14="http://schemas.microsoft.com/office/powerpoint/2010/main" val="10287041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Project Scope</a:t>
            </a:r>
            <a:endParaRPr lang="en-US" sz="4800" dirty="0"/>
          </a:p>
        </p:txBody>
      </p:sp>
      <p:sp>
        <p:nvSpPr>
          <p:cNvPr id="3" name="Content Placeholder 2"/>
          <p:cNvSpPr>
            <a:spLocks noGrp="1"/>
          </p:cNvSpPr>
          <p:nvPr>
            <p:ph idx="1"/>
          </p:nvPr>
        </p:nvSpPr>
        <p:spPr/>
        <p:txBody>
          <a:bodyPr/>
          <a:lstStyle/>
          <a:p>
            <a:endParaRPr lang="en-US" dirty="0" smtClean="0"/>
          </a:p>
          <a:p>
            <a:r>
              <a:rPr lang="en-US" dirty="0" smtClean="0"/>
              <a:t>Design energy storage </a:t>
            </a:r>
            <a:r>
              <a:rPr lang="en-US" dirty="0"/>
              <a:t>system </a:t>
            </a:r>
            <a:r>
              <a:rPr lang="en-US" dirty="0" smtClean="0"/>
              <a:t>to store </a:t>
            </a:r>
            <a:r>
              <a:rPr lang="en-US" dirty="0"/>
              <a:t>excess power generated </a:t>
            </a:r>
            <a:r>
              <a:rPr lang="en-US" dirty="0" smtClean="0"/>
              <a:t>by the house’s solar </a:t>
            </a:r>
            <a:r>
              <a:rPr lang="en-US" dirty="0"/>
              <a:t>cells to be used at </a:t>
            </a:r>
            <a:r>
              <a:rPr lang="en-US" dirty="0" smtClean="0"/>
              <a:t>night.</a:t>
            </a:r>
          </a:p>
          <a:p>
            <a:r>
              <a:rPr lang="en-US" dirty="0" smtClean="0"/>
              <a:t>System will consist of an array of batteries and a thermal energy storage system.</a:t>
            </a:r>
          </a:p>
          <a:p>
            <a:endParaRPr lang="en-US" dirty="0" smtClean="0"/>
          </a:p>
          <a:p>
            <a:endParaRPr lang="en-US" dirty="0" smtClean="0"/>
          </a:p>
          <a:p>
            <a:endParaRPr lang="en-US" dirty="0" smtClean="0"/>
          </a:p>
          <a:p>
            <a:endParaRPr lang="en-US" dirty="0">
              <a:solidFill>
                <a:srgbClr val="FF0000"/>
              </a:solidFill>
            </a:endParaRPr>
          </a:p>
        </p:txBody>
      </p:sp>
      <p:sp>
        <p:nvSpPr>
          <p:cNvPr id="4" name="Footer Placeholder 3"/>
          <p:cNvSpPr>
            <a:spLocks noGrp="1"/>
          </p:cNvSpPr>
          <p:nvPr>
            <p:ph type="ftr" sz="quarter" idx="11"/>
          </p:nvPr>
        </p:nvSpPr>
        <p:spPr/>
        <p:txBody>
          <a:bodyPr/>
          <a:lstStyle/>
          <a:p>
            <a:r>
              <a:rPr lang="en-US" dirty="0" err="1" smtClean="0"/>
              <a:t>Artur</a:t>
            </a:r>
            <a:r>
              <a:rPr lang="en-US" dirty="0" smtClean="0"/>
              <a:t> </a:t>
            </a:r>
            <a:r>
              <a:rPr lang="en-US" dirty="0" err="1" smtClean="0"/>
              <a:t>Nascimento</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3</a:t>
            </a:fld>
            <a:endParaRPr lang="en-US"/>
          </a:p>
        </p:txBody>
      </p:sp>
    </p:spTree>
    <p:extLst>
      <p:ext uri="{BB962C8B-B14F-4D97-AF65-F5344CB8AC3E}">
        <p14:creationId xmlns:p14="http://schemas.microsoft.com/office/powerpoint/2010/main" val="15494959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Objectives</a:t>
            </a:r>
            <a:endParaRPr lang="en-US" sz="4800" dirty="0"/>
          </a:p>
        </p:txBody>
      </p:sp>
      <p:sp>
        <p:nvSpPr>
          <p:cNvPr id="3" name="Content Placeholder 2"/>
          <p:cNvSpPr>
            <a:spLocks noGrp="1"/>
          </p:cNvSpPr>
          <p:nvPr>
            <p:ph idx="1"/>
          </p:nvPr>
        </p:nvSpPr>
        <p:spPr/>
        <p:txBody>
          <a:bodyPr/>
          <a:lstStyle/>
          <a:p>
            <a:endParaRPr lang="en-US" dirty="0" smtClean="0"/>
          </a:p>
          <a:p>
            <a:r>
              <a:rPr lang="en-US" dirty="0" smtClean="0"/>
              <a:t>Develop </a:t>
            </a:r>
            <a:r>
              <a:rPr lang="en-US" dirty="0"/>
              <a:t>a model of the house’s power needs to determine the best type, number, and arrangement of batteries for the house</a:t>
            </a:r>
          </a:p>
          <a:p>
            <a:r>
              <a:rPr lang="en-US" dirty="0"/>
              <a:t>Create </a:t>
            </a:r>
            <a:r>
              <a:rPr lang="en-US" dirty="0" smtClean="0"/>
              <a:t>an Ice Thermal Storage System in parallel to the house main </a:t>
            </a:r>
            <a:r>
              <a:rPr lang="en-US" dirty="0"/>
              <a:t>a</a:t>
            </a:r>
            <a:r>
              <a:rPr lang="en-US" dirty="0" smtClean="0"/>
              <a:t>ir </a:t>
            </a:r>
            <a:r>
              <a:rPr lang="en-US" dirty="0"/>
              <a:t>c</a:t>
            </a:r>
            <a:r>
              <a:rPr lang="en-US" dirty="0" smtClean="0"/>
              <a:t>onditioning system.</a:t>
            </a:r>
            <a:endParaRPr lang="en-US" dirty="0"/>
          </a:p>
        </p:txBody>
      </p:sp>
      <p:sp>
        <p:nvSpPr>
          <p:cNvPr id="4" name="Footer Placeholder 3"/>
          <p:cNvSpPr>
            <a:spLocks noGrp="1"/>
          </p:cNvSpPr>
          <p:nvPr>
            <p:ph type="ftr" sz="quarter" idx="11"/>
          </p:nvPr>
        </p:nvSpPr>
        <p:spPr/>
        <p:txBody>
          <a:bodyPr/>
          <a:lstStyle/>
          <a:p>
            <a:r>
              <a:rPr lang="en-US" dirty="0" err="1" smtClean="0"/>
              <a:t>Artur</a:t>
            </a:r>
            <a:r>
              <a:rPr lang="en-US" dirty="0" smtClean="0"/>
              <a:t> </a:t>
            </a:r>
            <a:r>
              <a:rPr lang="en-US" dirty="0" err="1" smtClean="0"/>
              <a:t>Nascimento</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4</a:t>
            </a:fld>
            <a:endParaRPr lang="en-US"/>
          </a:p>
        </p:txBody>
      </p:sp>
    </p:spTree>
    <p:extLst>
      <p:ext uri="{BB962C8B-B14F-4D97-AF65-F5344CB8AC3E}">
        <p14:creationId xmlns:p14="http://schemas.microsoft.com/office/powerpoint/2010/main" val="24111559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192" y="3137294"/>
            <a:ext cx="6325314" cy="1082642"/>
          </a:xfrm>
        </p:spPr>
        <p:txBody>
          <a:bodyPr>
            <a:normAutofit/>
          </a:bodyPr>
          <a:lstStyle/>
          <a:p>
            <a:r>
              <a:rPr lang="en-US" dirty="0" smtClean="0"/>
              <a:t>Thermal Storage Design</a:t>
            </a:r>
            <a:endParaRPr lang="en-US" dirty="0"/>
          </a:p>
        </p:txBody>
      </p:sp>
      <p:sp>
        <p:nvSpPr>
          <p:cNvPr id="3" name="Footer Placeholder 2"/>
          <p:cNvSpPr>
            <a:spLocks noGrp="1"/>
          </p:cNvSpPr>
          <p:nvPr>
            <p:ph type="ftr" sz="quarter" idx="11"/>
          </p:nvPr>
        </p:nvSpPr>
        <p:spPr/>
        <p:txBody>
          <a:bodyPr/>
          <a:lstStyle/>
          <a:p>
            <a:r>
              <a:rPr lang="en-US" dirty="0" err="1" smtClean="0"/>
              <a:t>Artur</a:t>
            </a:r>
            <a:r>
              <a:rPr lang="en-US" dirty="0" smtClean="0"/>
              <a:t> </a:t>
            </a:r>
            <a:r>
              <a:rPr lang="en-US" dirty="0" err="1" smtClean="0"/>
              <a:t>Nascimento</a:t>
            </a:r>
            <a:endParaRPr lang="en-US" dirty="0"/>
          </a:p>
        </p:txBody>
      </p:sp>
      <p:sp>
        <p:nvSpPr>
          <p:cNvPr id="4" name="Slide Number Placeholder 3"/>
          <p:cNvSpPr>
            <a:spLocks noGrp="1"/>
          </p:cNvSpPr>
          <p:nvPr>
            <p:ph type="sldNum" sz="quarter" idx="12"/>
          </p:nvPr>
        </p:nvSpPr>
        <p:spPr/>
        <p:txBody>
          <a:bodyPr/>
          <a:lstStyle/>
          <a:p>
            <a:fld id="{BC63FE60-8F49-8E43-99CB-B7F849FB6F3B}" type="slidenum">
              <a:rPr lang="en-US" smtClean="0"/>
              <a:pPr/>
              <a:t>5</a:t>
            </a:fld>
            <a:endParaRPr lang="en-US"/>
          </a:p>
        </p:txBody>
      </p:sp>
    </p:spTree>
    <p:extLst>
      <p:ext uri="{BB962C8B-B14F-4D97-AF65-F5344CB8AC3E}">
        <p14:creationId xmlns:p14="http://schemas.microsoft.com/office/powerpoint/2010/main" val="2014462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Final Design Concept </a:t>
            </a:r>
            <a:endParaRPr lang="en-US" sz="4800" dirty="0"/>
          </a:p>
        </p:txBody>
      </p:sp>
      <p:sp>
        <p:nvSpPr>
          <p:cNvPr id="21" name="Content Placeholder 20"/>
          <p:cNvSpPr>
            <a:spLocks noGrp="1"/>
          </p:cNvSpPr>
          <p:nvPr>
            <p:ph idx="1"/>
          </p:nvPr>
        </p:nvSpPr>
        <p:spPr/>
        <p:txBody>
          <a:bodyPr/>
          <a:lstStyle/>
          <a:p>
            <a:r>
              <a:rPr lang="en-US" dirty="0"/>
              <a:t>Chiller cools water during the </a:t>
            </a:r>
            <a:r>
              <a:rPr lang="en-US" dirty="0" smtClean="0"/>
              <a:t>day.</a:t>
            </a:r>
            <a:endParaRPr lang="en-US" dirty="0"/>
          </a:p>
          <a:p>
            <a:r>
              <a:rPr lang="en-US" dirty="0"/>
              <a:t>Water cooled inside of tanks to be installed inside </a:t>
            </a:r>
            <a:r>
              <a:rPr lang="en-US" dirty="0" smtClean="0"/>
              <a:t>an air exchange box.</a:t>
            </a:r>
            <a:endParaRPr lang="en-US" dirty="0"/>
          </a:p>
          <a:p>
            <a:r>
              <a:rPr lang="en-US" dirty="0"/>
              <a:t>Tanks are designed to maximize heat transfer when air is drawn past </a:t>
            </a:r>
            <a:r>
              <a:rPr lang="en-US" dirty="0" smtClean="0"/>
              <a:t>them with the help of fins.</a:t>
            </a:r>
            <a:endParaRPr lang="en-US" dirty="0"/>
          </a:p>
          <a:p>
            <a:r>
              <a:rPr lang="en-US" dirty="0"/>
              <a:t>Air run directly over tanks into the </a:t>
            </a:r>
            <a:r>
              <a:rPr lang="en-US" dirty="0" smtClean="0"/>
              <a:t>house.</a:t>
            </a:r>
            <a:endParaRPr lang="en-US" dirty="0"/>
          </a:p>
          <a:p>
            <a:endParaRPr lang="en-US" dirty="0"/>
          </a:p>
        </p:txBody>
      </p:sp>
      <p:sp>
        <p:nvSpPr>
          <p:cNvPr id="3" name="Footer Placeholder 2"/>
          <p:cNvSpPr>
            <a:spLocks noGrp="1"/>
          </p:cNvSpPr>
          <p:nvPr>
            <p:ph type="ftr" sz="quarter" idx="11"/>
          </p:nvPr>
        </p:nvSpPr>
        <p:spPr/>
        <p:txBody>
          <a:bodyPr/>
          <a:lstStyle/>
          <a:p>
            <a:r>
              <a:rPr lang="en-US" dirty="0" err="1" smtClean="0"/>
              <a:t>Artur</a:t>
            </a:r>
            <a:r>
              <a:rPr lang="en-US" dirty="0" smtClean="0"/>
              <a:t> </a:t>
            </a:r>
            <a:r>
              <a:rPr lang="en-US" dirty="0" err="1" smtClean="0"/>
              <a:t>Nascimento</a:t>
            </a:r>
            <a:endParaRPr lang="en-US" dirty="0"/>
          </a:p>
        </p:txBody>
      </p:sp>
      <p:sp>
        <p:nvSpPr>
          <p:cNvPr id="4" name="Slide Number Placeholder 3"/>
          <p:cNvSpPr>
            <a:spLocks noGrp="1"/>
          </p:cNvSpPr>
          <p:nvPr>
            <p:ph type="sldNum" sz="quarter" idx="12"/>
          </p:nvPr>
        </p:nvSpPr>
        <p:spPr/>
        <p:txBody>
          <a:bodyPr/>
          <a:lstStyle/>
          <a:p>
            <a:fld id="{BC63FE60-8F49-8E43-99CB-B7F849FB6F3B}" type="slidenum">
              <a:rPr lang="en-US" smtClean="0"/>
              <a:pPr/>
              <a:t>6</a:t>
            </a:fld>
            <a:endParaRPr lang="en-US"/>
          </a:p>
        </p:txBody>
      </p:sp>
    </p:spTree>
    <p:extLst>
      <p:ext uri="{BB962C8B-B14F-4D97-AF65-F5344CB8AC3E}">
        <p14:creationId xmlns:p14="http://schemas.microsoft.com/office/powerpoint/2010/main" val="39905183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Original Design Visualization</a:t>
            </a:r>
            <a:endParaRPr lang="en-US" sz="4800" dirty="0"/>
          </a:p>
        </p:txBody>
      </p:sp>
      <p:sp>
        <p:nvSpPr>
          <p:cNvPr id="38" name="Footer Placeholder 37"/>
          <p:cNvSpPr>
            <a:spLocks noGrp="1"/>
          </p:cNvSpPr>
          <p:nvPr>
            <p:ph type="ftr" sz="quarter" idx="11"/>
          </p:nvPr>
        </p:nvSpPr>
        <p:spPr/>
        <p:txBody>
          <a:bodyPr/>
          <a:lstStyle/>
          <a:p>
            <a:r>
              <a:rPr lang="en-US" dirty="0" smtClean="0"/>
              <a:t>Nick Kraft</a:t>
            </a:r>
            <a:endParaRPr lang="en-US" dirty="0"/>
          </a:p>
        </p:txBody>
      </p:sp>
      <p:sp>
        <p:nvSpPr>
          <p:cNvPr id="39" name="Slide Number Placeholder 38"/>
          <p:cNvSpPr>
            <a:spLocks noGrp="1"/>
          </p:cNvSpPr>
          <p:nvPr>
            <p:ph type="sldNum" sz="quarter" idx="12"/>
          </p:nvPr>
        </p:nvSpPr>
        <p:spPr/>
        <p:txBody>
          <a:bodyPr/>
          <a:lstStyle/>
          <a:p>
            <a:fld id="{BC63FE60-8F49-8E43-99CB-B7F849FB6F3B}" type="slidenum">
              <a:rPr lang="en-US" smtClean="0"/>
              <a:pPr/>
              <a:t>7</a:t>
            </a:fld>
            <a:endParaRPr lang="en-US"/>
          </a:p>
        </p:txBody>
      </p:sp>
      <p:pic>
        <p:nvPicPr>
          <p:cNvPr id="6" name="Picture 5"/>
          <p:cNvPicPr/>
          <p:nvPr/>
        </p:nvPicPr>
        <p:blipFill>
          <a:blip r:embed="rId3"/>
          <a:stretch>
            <a:fillRect/>
          </a:stretch>
        </p:blipFill>
        <p:spPr>
          <a:xfrm>
            <a:off x="26751" y="1782232"/>
            <a:ext cx="9195070" cy="4375378"/>
          </a:xfrm>
          <a:prstGeom prst="rect">
            <a:avLst/>
          </a:prstGeom>
        </p:spPr>
      </p:pic>
      <p:sp>
        <p:nvSpPr>
          <p:cNvPr id="3" name="TextBox 2"/>
          <p:cNvSpPr txBox="1"/>
          <p:nvPr/>
        </p:nvSpPr>
        <p:spPr>
          <a:xfrm>
            <a:off x="768484" y="4676082"/>
            <a:ext cx="797669" cy="369332"/>
          </a:xfrm>
          <a:prstGeom prst="rect">
            <a:avLst/>
          </a:prstGeom>
          <a:noFill/>
          <a:ln>
            <a:solidFill>
              <a:schemeClr val="bg1"/>
            </a:solidFill>
          </a:ln>
        </p:spPr>
        <p:txBody>
          <a:bodyPr wrap="square" rtlCol="0">
            <a:spAutoFit/>
          </a:bodyPr>
          <a:lstStyle/>
          <a:p>
            <a:r>
              <a:rPr lang="en-US" dirty="0" smtClean="0">
                <a:solidFill>
                  <a:schemeClr val="bg1"/>
                </a:solidFill>
                <a:latin typeface="+mn-lt"/>
              </a:rPr>
              <a:t>Chiller</a:t>
            </a:r>
            <a:endParaRPr lang="en-US" dirty="0">
              <a:solidFill>
                <a:schemeClr val="bg1"/>
              </a:solidFill>
              <a:latin typeface="+mn-lt"/>
            </a:endParaRPr>
          </a:p>
        </p:txBody>
      </p:sp>
      <p:sp>
        <p:nvSpPr>
          <p:cNvPr id="7" name="TextBox 6"/>
          <p:cNvSpPr txBox="1"/>
          <p:nvPr/>
        </p:nvSpPr>
        <p:spPr>
          <a:xfrm>
            <a:off x="7945876" y="4041176"/>
            <a:ext cx="985736" cy="923330"/>
          </a:xfrm>
          <a:prstGeom prst="rect">
            <a:avLst/>
          </a:prstGeom>
          <a:noFill/>
          <a:ln>
            <a:solidFill>
              <a:schemeClr val="tx1"/>
            </a:solidFill>
          </a:ln>
        </p:spPr>
        <p:txBody>
          <a:bodyPr wrap="square" rtlCol="0">
            <a:spAutoFit/>
          </a:bodyPr>
          <a:lstStyle/>
          <a:p>
            <a:r>
              <a:rPr lang="en-US" dirty="0" smtClean="0">
                <a:latin typeface="+mn-lt"/>
              </a:rPr>
              <a:t>Warm  Glycol Out</a:t>
            </a:r>
            <a:endParaRPr lang="en-US" dirty="0">
              <a:latin typeface="+mn-lt"/>
            </a:endParaRPr>
          </a:p>
        </p:txBody>
      </p:sp>
      <p:sp>
        <p:nvSpPr>
          <p:cNvPr id="10" name="TextBox 9"/>
          <p:cNvSpPr txBox="1"/>
          <p:nvPr/>
        </p:nvSpPr>
        <p:spPr>
          <a:xfrm>
            <a:off x="4348262" y="1601822"/>
            <a:ext cx="2821023" cy="369332"/>
          </a:xfrm>
          <a:prstGeom prst="rect">
            <a:avLst/>
          </a:prstGeom>
          <a:noFill/>
          <a:ln>
            <a:solidFill>
              <a:schemeClr val="tx1"/>
            </a:solidFill>
          </a:ln>
        </p:spPr>
        <p:txBody>
          <a:bodyPr wrap="square" rtlCol="0">
            <a:spAutoFit/>
          </a:bodyPr>
          <a:lstStyle/>
          <a:p>
            <a:r>
              <a:rPr lang="en-US" dirty="0" smtClean="0">
                <a:latin typeface="+mn-lt"/>
              </a:rPr>
              <a:t>Finned Water Tanks (3)</a:t>
            </a:r>
            <a:endParaRPr lang="en-US" dirty="0">
              <a:latin typeface="+mn-lt"/>
            </a:endParaRPr>
          </a:p>
        </p:txBody>
      </p:sp>
      <p:cxnSp>
        <p:nvCxnSpPr>
          <p:cNvPr id="12" name="Straight Arrow Connector 11"/>
          <p:cNvCxnSpPr/>
          <p:nvPr/>
        </p:nvCxnSpPr>
        <p:spPr>
          <a:xfrm flipH="1">
            <a:off x="5262664" y="1971154"/>
            <a:ext cx="162127" cy="8595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3388466" y="2125812"/>
            <a:ext cx="797669" cy="369332"/>
          </a:xfrm>
          <a:prstGeom prst="rect">
            <a:avLst/>
          </a:prstGeom>
          <a:noFill/>
          <a:ln>
            <a:solidFill>
              <a:srgbClr val="FF0000"/>
            </a:solidFill>
          </a:ln>
        </p:spPr>
        <p:txBody>
          <a:bodyPr wrap="square" rtlCol="0">
            <a:spAutoFit/>
          </a:bodyPr>
          <a:lstStyle/>
          <a:p>
            <a:r>
              <a:rPr lang="en-US" dirty="0" smtClean="0">
                <a:solidFill>
                  <a:schemeClr val="accent2">
                    <a:lumMod val="40000"/>
                    <a:lumOff val="60000"/>
                  </a:schemeClr>
                </a:solidFill>
                <a:latin typeface="+mn-lt"/>
              </a:rPr>
              <a:t>Air In</a:t>
            </a:r>
            <a:endParaRPr lang="en-US" dirty="0">
              <a:solidFill>
                <a:schemeClr val="accent2">
                  <a:lumMod val="40000"/>
                  <a:lumOff val="60000"/>
                </a:schemeClr>
              </a:solidFill>
              <a:latin typeface="+mn-lt"/>
            </a:endParaRPr>
          </a:p>
        </p:txBody>
      </p:sp>
      <p:cxnSp>
        <p:nvCxnSpPr>
          <p:cNvPr id="16" name="Straight Arrow Connector 15"/>
          <p:cNvCxnSpPr/>
          <p:nvPr/>
        </p:nvCxnSpPr>
        <p:spPr>
          <a:xfrm>
            <a:off x="3297677" y="2027202"/>
            <a:ext cx="16212" cy="65677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6196520" y="2248704"/>
            <a:ext cx="893326" cy="369332"/>
          </a:xfrm>
          <a:prstGeom prst="rect">
            <a:avLst/>
          </a:prstGeom>
          <a:noFill/>
          <a:ln>
            <a:solidFill>
              <a:schemeClr val="tx2">
                <a:lumMod val="20000"/>
                <a:lumOff val="80000"/>
              </a:schemeClr>
            </a:solidFill>
          </a:ln>
        </p:spPr>
        <p:txBody>
          <a:bodyPr wrap="square" rtlCol="0">
            <a:spAutoFit/>
          </a:bodyPr>
          <a:lstStyle/>
          <a:p>
            <a:r>
              <a:rPr lang="en-US" dirty="0" smtClean="0">
                <a:solidFill>
                  <a:schemeClr val="tx2">
                    <a:lumMod val="20000"/>
                    <a:lumOff val="80000"/>
                  </a:schemeClr>
                </a:solidFill>
                <a:latin typeface="+mn-lt"/>
              </a:rPr>
              <a:t>Air Out</a:t>
            </a:r>
            <a:endParaRPr lang="en-US" dirty="0">
              <a:solidFill>
                <a:schemeClr val="tx2">
                  <a:lumMod val="20000"/>
                  <a:lumOff val="80000"/>
                </a:schemeClr>
              </a:solidFill>
              <a:latin typeface="+mn-lt"/>
            </a:endParaRPr>
          </a:p>
        </p:txBody>
      </p:sp>
      <p:cxnSp>
        <p:nvCxnSpPr>
          <p:cNvPr id="19" name="Straight Arrow Connector 18"/>
          <p:cNvCxnSpPr/>
          <p:nvPr/>
        </p:nvCxnSpPr>
        <p:spPr>
          <a:xfrm flipH="1" flipV="1">
            <a:off x="6108970" y="2159540"/>
            <a:ext cx="29183" cy="6712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042809" y="2830749"/>
            <a:ext cx="359923" cy="36933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952499" y="2355590"/>
            <a:ext cx="1227308" cy="646331"/>
          </a:xfrm>
          <a:prstGeom prst="rect">
            <a:avLst/>
          </a:prstGeom>
          <a:noFill/>
          <a:ln>
            <a:solidFill>
              <a:schemeClr val="tx1"/>
            </a:solidFill>
          </a:ln>
        </p:spPr>
        <p:txBody>
          <a:bodyPr wrap="square" rtlCol="0">
            <a:spAutoFit/>
          </a:bodyPr>
          <a:lstStyle/>
          <a:p>
            <a:r>
              <a:rPr lang="en-US" dirty="0" smtClean="0">
                <a:latin typeface="+mn-lt"/>
              </a:rPr>
              <a:t>Cold Glycol Into Box</a:t>
            </a:r>
            <a:endParaRPr lang="en-US" dirty="0">
              <a:latin typeface="+mn-lt"/>
            </a:endParaRPr>
          </a:p>
        </p:txBody>
      </p:sp>
      <p:cxnSp>
        <p:nvCxnSpPr>
          <p:cNvPr id="28" name="Straight Arrow Connector 27"/>
          <p:cNvCxnSpPr/>
          <p:nvPr/>
        </p:nvCxnSpPr>
        <p:spPr>
          <a:xfrm flipH="1">
            <a:off x="8278238" y="3438060"/>
            <a:ext cx="321013" cy="564205"/>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967919" y="5048657"/>
            <a:ext cx="1170562" cy="646331"/>
          </a:xfrm>
          <a:prstGeom prst="rect">
            <a:avLst/>
          </a:prstGeom>
          <a:noFill/>
          <a:ln>
            <a:solidFill>
              <a:schemeClr val="tx1"/>
            </a:solidFill>
          </a:ln>
        </p:spPr>
        <p:txBody>
          <a:bodyPr wrap="square" rtlCol="0">
            <a:spAutoFit/>
          </a:bodyPr>
          <a:lstStyle/>
          <a:p>
            <a:r>
              <a:rPr lang="en-US" dirty="0" smtClean="0">
                <a:latin typeface="+mn-lt"/>
              </a:rPr>
              <a:t>Battery Container</a:t>
            </a:r>
            <a:endParaRPr lang="en-US" dirty="0">
              <a:latin typeface="+mn-lt"/>
            </a:endParaRPr>
          </a:p>
        </p:txBody>
      </p:sp>
      <p:cxnSp>
        <p:nvCxnSpPr>
          <p:cNvPr id="31" name="Straight Arrow Connector 30"/>
          <p:cNvCxnSpPr/>
          <p:nvPr/>
        </p:nvCxnSpPr>
        <p:spPr>
          <a:xfrm flipH="1">
            <a:off x="4017523" y="4002265"/>
            <a:ext cx="904673"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343727" y="4134893"/>
            <a:ext cx="1209473" cy="369332"/>
          </a:xfrm>
          <a:prstGeom prst="rect">
            <a:avLst/>
          </a:prstGeom>
          <a:noFill/>
          <a:ln>
            <a:solidFill>
              <a:schemeClr val="tx1"/>
            </a:solidFill>
          </a:ln>
        </p:spPr>
        <p:txBody>
          <a:bodyPr wrap="square" rtlCol="0">
            <a:spAutoFit/>
          </a:bodyPr>
          <a:lstStyle/>
          <a:p>
            <a:r>
              <a:rPr lang="en-US" dirty="0" smtClean="0">
                <a:latin typeface="+mn-lt"/>
              </a:rPr>
              <a:t>Cool Air in</a:t>
            </a:r>
            <a:endParaRPr lang="en-US" dirty="0">
              <a:latin typeface="+mn-lt"/>
            </a:endParaRPr>
          </a:p>
        </p:txBody>
      </p:sp>
      <p:cxnSp>
        <p:nvCxnSpPr>
          <p:cNvPr id="33" name="Straight Arrow Connector 32"/>
          <p:cNvCxnSpPr/>
          <p:nvPr/>
        </p:nvCxnSpPr>
        <p:spPr>
          <a:xfrm flipH="1">
            <a:off x="6553200" y="3419510"/>
            <a:ext cx="536646" cy="8834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Fluid Process Flow Diagram</a:t>
            </a:r>
            <a:endParaRPr lang="en-US" dirty="0"/>
          </a:p>
        </p:txBody>
      </p:sp>
      <p:sp>
        <p:nvSpPr>
          <p:cNvPr id="121" name="Footer Placeholder 120"/>
          <p:cNvSpPr>
            <a:spLocks noGrp="1"/>
          </p:cNvSpPr>
          <p:nvPr>
            <p:ph type="ftr" sz="quarter" idx="11"/>
          </p:nvPr>
        </p:nvSpPr>
        <p:spPr/>
        <p:txBody>
          <a:bodyPr/>
          <a:lstStyle/>
          <a:p>
            <a:r>
              <a:rPr lang="en-US" dirty="0" err="1" smtClean="0"/>
              <a:t>Artur</a:t>
            </a:r>
            <a:r>
              <a:rPr lang="en-US" dirty="0" smtClean="0"/>
              <a:t> </a:t>
            </a:r>
            <a:r>
              <a:rPr lang="en-US" dirty="0" err="1" smtClean="0"/>
              <a:t>Nascimento</a:t>
            </a:r>
            <a:endParaRPr lang="en-US" dirty="0"/>
          </a:p>
        </p:txBody>
      </p:sp>
      <p:sp>
        <p:nvSpPr>
          <p:cNvPr id="122" name="Slide Number Placeholder 121"/>
          <p:cNvSpPr>
            <a:spLocks noGrp="1"/>
          </p:cNvSpPr>
          <p:nvPr>
            <p:ph type="sldNum" sz="quarter" idx="12"/>
          </p:nvPr>
        </p:nvSpPr>
        <p:spPr/>
        <p:txBody>
          <a:bodyPr/>
          <a:lstStyle/>
          <a:p>
            <a:fld id="{BC63FE60-8F49-8E43-99CB-B7F849FB6F3B}" type="slidenum">
              <a:rPr lang="en-US" smtClean="0"/>
              <a:pPr/>
              <a:t>8</a:t>
            </a:fld>
            <a:endParaRPr lang="en-US"/>
          </a:p>
        </p:txBody>
      </p:sp>
      <p:pic>
        <p:nvPicPr>
          <p:cNvPr id="1026" name="Picture 2" descr="https://scontent-b.xx.fbcdn.net/hphotos-prn2/v/1473894_623337454371249_247733177_n.jpg?oh=4bf765b8ae146e983b3a39fc8301b4ef&amp;oe=528FD6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78" y="1641842"/>
            <a:ext cx="8093480" cy="414919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V="1">
            <a:off x="2169268" y="2295728"/>
            <a:ext cx="1254868" cy="9612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Curved Left Arrow 18"/>
          <p:cNvSpPr/>
          <p:nvPr/>
        </p:nvSpPr>
        <p:spPr>
          <a:xfrm>
            <a:off x="4367684" y="2159541"/>
            <a:ext cx="797669" cy="437744"/>
          </a:xfrm>
          <a:prstGeom prst="curved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21" name="Straight Arrow Connector 20"/>
          <p:cNvCxnSpPr/>
          <p:nvPr/>
        </p:nvCxnSpPr>
        <p:spPr>
          <a:xfrm flipV="1">
            <a:off x="2101174" y="2752928"/>
            <a:ext cx="0" cy="122666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2305455" y="4074473"/>
            <a:ext cx="948447" cy="28703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3035030" y="4633614"/>
            <a:ext cx="29182" cy="140514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3891030" y="2474284"/>
            <a:ext cx="19456" cy="1242153"/>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822936" y="3967132"/>
            <a:ext cx="656456" cy="454053"/>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795667" y="3985117"/>
            <a:ext cx="777000" cy="436068"/>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5504573" y="2916934"/>
            <a:ext cx="0" cy="799503"/>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5568374" y="2391851"/>
            <a:ext cx="1046435" cy="29400"/>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6867541" y="2255453"/>
            <a:ext cx="582750" cy="935498"/>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7353014" y="3432462"/>
            <a:ext cx="1" cy="958124"/>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flipV="1">
            <a:off x="6526196" y="4289898"/>
            <a:ext cx="573260" cy="43401"/>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6252168" y="4291520"/>
            <a:ext cx="7571" cy="1747235"/>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3253902" y="5791032"/>
            <a:ext cx="1303312" cy="369332"/>
          </a:xfrm>
          <a:prstGeom prst="rect">
            <a:avLst/>
          </a:prstGeom>
          <a:noFill/>
          <a:ln>
            <a:solidFill>
              <a:schemeClr val="tx1"/>
            </a:solidFill>
          </a:ln>
        </p:spPr>
        <p:txBody>
          <a:bodyPr wrap="square" rtlCol="0">
            <a:spAutoFit/>
          </a:bodyPr>
          <a:lstStyle/>
          <a:p>
            <a:r>
              <a:rPr lang="en-US" dirty="0" smtClean="0"/>
              <a:t>Hot air in</a:t>
            </a:r>
            <a:endParaRPr lang="en-US" dirty="0"/>
          </a:p>
        </p:txBody>
      </p:sp>
      <p:sp>
        <p:nvSpPr>
          <p:cNvPr id="61" name="TextBox 60"/>
          <p:cNvSpPr txBox="1"/>
          <p:nvPr/>
        </p:nvSpPr>
        <p:spPr>
          <a:xfrm>
            <a:off x="6526196" y="5755251"/>
            <a:ext cx="1447433" cy="369332"/>
          </a:xfrm>
          <a:prstGeom prst="rect">
            <a:avLst/>
          </a:prstGeom>
          <a:noFill/>
          <a:ln>
            <a:solidFill>
              <a:schemeClr val="tx1"/>
            </a:solidFill>
          </a:ln>
        </p:spPr>
        <p:txBody>
          <a:bodyPr wrap="square" rtlCol="0">
            <a:spAutoFit/>
          </a:bodyPr>
          <a:lstStyle/>
          <a:p>
            <a:r>
              <a:rPr lang="en-US" dirty="0" smtClean="0"/>
              <a:t>Cold air out</a:t>
            </a:r>
            <a:endParaRPr lang="en-US" dirty="0"/>
          </a:p>
        </p:txBody>
      </p:sp>
      <p:cxnSp>
        <p:nvCxnSpPr>
          <p:cNvPr id="63" name="Straight Arrow Connector 62"/>
          <p:cNvCxnSpPr/>
          <p:nvPr/>
        </p:nvCxnSpPr>
        <p:spPr>
          <a:xfrm flipV="1">
            <a:off x="3049621" y="2752928"/>
            <a:ext cx="0" cy="3424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3313078" y="3312592"/>
            <a:ext cx="2861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a:off x="3035030" y="3552560"/>
            <a:ext cx="14591" cy="2859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3253902" y="2924144"/>
            <a:ext cx="170234" cy="1712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a:off x="2494521" y="3312592"/>
            <a:ext cx="269942" cy="40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3230579" y="3492943"/>
            <a:ext cx="268322" cy="1835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2589585" y="3493281"/>
            <a:ext cx="264487" cy="2022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flipV="1">
            <a:off x="2570736" y="2925001"/>
            <a:ext cx="262461" cy="2030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a:off x="4209104" y="3480074"/>
            <a:ext cx="264487" cy="2022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a:off x="5893080" y="3547624"/>
            <a:ext cx="264487" cy="2022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a:off x="6337569" y="3594430"/>
            <a:ext cx="14591" cy="2859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a:off x="4693595" y="3533471"/>
            <a:ext cx="14591" cy="2859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6544504" y="3535896"/>
            <a:ext cx="268322" cy="1835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4877326" y="3492943"/>
            <a:ext cx="268322" cy="1835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4992558" y="3317780"/>
            <a:ext cx="2861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6614809" y="3345507"/>
            <a:ext cx="2861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6583961" y="2867946"/>
            <a:ext cx="283580" cy="2284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V="1">
            <a:off x="4884829" y="2880997"/>
            <a:ext cx="277277" cy="2143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flipV="1">
            <a:off x="6361718" y="2758449"/>
            <a:ext cx="1621" cy="3062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4708186" y="2801462"/>
            <a:ext cx="0" cy="2202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flipV="1">
            <a:off x="5903183" y="2919604"/>
            <a:ext cx="262461" cy="2030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flipV="1">
            <a:off x="4256060" y="2919604"/>
            <a:ext cx="262461" cy="2030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H="1">
            <a:off x="5821649" y="3339549"/>
            <a:ext cx="269942" cy="40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H="1">
            <a:off x="4169298" y="3297289"/>
            <a:ext cx="269942" cy="40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H="1" flipV="1">
            <a:off x="943583" y="3627656"/>
            <a:ext cx="1621" cy="9647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flipH="1">
            <a:off x="8274799" y="3492943"/>
            <a:ext cx="26661" cy="73875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68121" y="4074473"/>
            <a:ext cx="875461" cy="1200329"/>
          </a:xfrm>
          <a:prstGeom prst="rect">
            <a:avLst/>
          </a:prstGeom>
          <a:noFill/>
          <a:ln>
            <a:solidFill>
              <a:schemeClr val="tx1"/>
            </a:solidFill>
          </a:ln>
        </p:spPr>
        <p:txBody>
          <a:bodyPr wrap="square" rtlCol="0">
            <a:spAutoFit/>
          </a:bodyPr>
          <a:lstStyle/>
          <a:p>
            <a:r>
              <a:rPr lang="en-US" dirty="0" smtClean="0"/>
              <a:t>Cold Glycol from Chiller</a:t>
            </a:r>
            <a:endParaRPr lang="en-US" dirty="0"/>
          </a:p>
        </p:txBody>
      </p:sp>
      <p:sp>
        <p:nvSpPr>
          <p:cNvPr id="106" name="TextBox 105"/>
          <p:cNvSpPr txBox="1"/>
          <p:nvPr/>
        </p:nvSpPr>
        <p:spPr>
          <a:xfrm>
            <a:off x="8219366" y="4340781"/>
            <a:ext cx="875461" cy="1200329"/>
          </a:xfrm>
          <a:prstGeom prst="rect">
            <a:avLst/>
          </a:prstGeom>
          <a:noFill/>
          <a:ln>
            <a:solidFill>
              <a:schemeClr val="tx1"/>
            </a:solidFill>
          </a:ln>
        </p:spPr>
        <p:txBody>
          <a:bodyPr wrap="square" rtlCol="0">
            <a:spAutoFit/>
          </a:bodyPr>
          <a:lstStyle/>
          <a:p>
            <a:r>
              <a:rPr lang="en-US" dirty="0" smtClean="0"/>
              <a:t>Warm Glycol to Chiller</a:t>
            </a:r>
            <a:endParaRPr lang="en-US" dirty="0"/>
          </a:p>
        </p:txBody>
      </p:sp>
      <p:cxnSp>
        <p:nvCxnSpPr>
          <p:cNvPr id="110" name="Straight Connector 109"/>
          <p:cNvCxnSpPr/>
          <p:nvPr/>
        </p:nvCxnSpPr>
        <p:spPr>
          <a:xfrm flipH="1">
            <a:off x="5361427" y="2077415"/>
            <a:ext cx="6485" cy="68767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H="1">
            <a:off x="3683835" y="3911524"/>
            <a:ext cx="6485" cy="68767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5692960" y="3946062"/>
            <a:ext cx="6485" cy="68767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438209" y="1641842"/>
            <a:ext cx="845842" cy="646331"/>
          </a:xfrm>
          <a:prstGeom prst="rect">
            <a:avLst/>
          </a:prstGeom>
          <a:noFill/>
          <a:ln>
            <a:solidFill>
              <a:schemeClr val="tx1"/>
            </a:solidFill>
          </a:ln>
        </p:spPr>
        <p:txBody>
          <a:bodyPr wrap="square" rtlCol="0">
            <a:spAutoFit/>
          </a:bodyPr>
          <a:lstStyle/>
          <a:p>
            <a:r>
              <a:rPr lang="en-US" dirty="0" smtClean="0"/>
              <a:t>Water Tanks</a:t>
            </a:r>
            <a:endParaRPr lang="en-US" dirty="0"/>
          </a:p>
        </p:txBody>
      </p:sp>
      <p:sp>
        <p:nvSpPr>
          <p:cNvPr id="116" name="TextBox 115"/>
          <p:cNvSpPr txBox="1"/>
          <p:nvPr/>
        </p:nvSpPr>
        <p:spPr>
          <a:xfrm>
            <a:off x="7450291" y="1598684"/>
            <a:ext cx="709420" cy="369332"/>
          </a:xfrm>
          <a:prstGeom prst="rect">
            <a:avLst/>
          </a:prstGeom>
          <a:noFill/>
          <a:ln>
            <a:solidFill>
              <a:schemeClr val="tx1"/>
            </a:solidFill>
          </a:ln>
        </p:spPr>
        <p:txBody>
          <a:bodyPr wrap="square" rtlCol="0">
            <a:spAutoFit/>
          </a:bodyPr>
          <a:lstStyle/>
          <a:p>
            <a:r>
              <a:rPr lang="en-US" dirty="0" smtClean="0"/>
              <a:t>Fins</a:t>
            </a:r>
            <a:endParaRPr lang="en-US" dirty="0"/>
          </a:p>
        </p:txBody>
      </p:sp>
      <p:cxnSp>
        <p:nvCxnSpPr>
          <p:cNvPr id="117" name="Straight Arrow Connector 116"/>
          <p:cNvCxnSpPr>
            <a:stCxn id="115" idx="3"/>
          </p:cNvCxnSpPr>
          <p:nvPr/>
        </p:nvCxnSpPr>
        <p:spPr>
          <a:xfrm>
            <a:off x="1284051" y="1965008"/>
            <a:ext cx="1286685" cy="80007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H="1">
            <a:off x="6682490" y="1980842"/>
            <a:ext cx="767801" cy="2425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Design Changes or Additions</a:t>
            </a:r>
            <a:endParaRPr lang="en-US" sz="4800" dirty="0"/>
          </a:p>
        </p:txBody>
      </p:sp>
      <p:sp>
        <p:nvSpPr>
          <p:cNvPr id="3" name="Content Placeholder 2"/>
          <p:cNvSpPr>
            <a:spLocks noGrp="1"/>
          </p:cNvSpPr>
          <p:nvPr>
            <p:ph idx="1"/>
          </p:nvPr>
        </p:nvSpPr>
        <p:spPr>
          <a:xfrm>
            <a:off x="457200" y="1643678"/>
            <a:ext cx="8229600" cy="4591751"/>
          </a:xfrm>
        </p:spPr>
        <p:txBody>
          <a:bodyPr>
            <a:normAutofit fontScale="85000" lnSpcReduction="20000"/>
          </a:bodyPr>
          <a:lstStyle/>
          <a:p>
            <a:r>
              <a:rPr lang="en-US" dirty="0"/>
              <a:t>Instead of using wood for construction of </a:t>
            </a:r>
            <a:r>
              <a:rPr lang="en-US" dirty="0" smtClean="0"/>
              <a:t>the air exchange box, will be used sheet metal with heavy thermal insulation around the outside perimeter.</a:t>
            </a:r>
          </a:p>
          <a:p>
            <a:r>
              <a:rPr lang="en-US" dirty="0"/>
              <a:t>To integrate the system in the house, the same </a:t>
            </a:r>
            <a:r>
              <a:rPr lang="en-US" dirty="0" smtClean="0"/>
              <a:t>AC </a:t>
            </a:r>
            <a:r>
              <a:rPr lang="en-US" dirty="0"/>
              <a:t>system </a:t>
            </a:r>
            <a:r>
              <a:rPr lang="en-US" dirty="0" smtClean="0"/>
              <a:t>ducts will </a:t>
            </a:r>
            <a:r>
              <a:rPr lang="en-US" dirty="0"/>
              <a:t>be </a:t>
            </a:r>
            <a:r>
              <a:rPr lang="en-US" dirty="0" smtClean="0"/>
              <a:t>used.</a:t>
            </a:r>
          </a:p>
          <a:p>
            <a:r>
              <a:rPr lang="en-US" dirty="0"/>
              <a:t>When the air conditioner is turned off </a:t>
            </a:r>
            <a:r>
              <a:rPr lang="en-US" dirty="0" smtClean="0"/>
              <a:t>a </a:t>
            </a:r>
            <a:r>
              <a:rPr lang="en-US" dirty="0"/>
              <a:t>fan </a:t>
            </a:r>
            <a:r>
              <a:rPr lang="en-US" dirty="0" smtClean="0"/>
              <a:t>installed will impel the air into the air exchanger box.</a:t>
            </a:r>
          </a:p>
          <a:p>
            <a:r>
              <a:rPr lang="en-US" dirty="0" smtClean="0"/>
              <a:t>A small door will be programmed to open or close at the airflow entrance and exit to close off the system during the daytime chilling process.</a:t>
            </a:r>
          </a:p>
          <a:p>
            <a:r>
              <a:rPr lang="en-US" dirty="0" smtClean="0"/>
              <a:t>Heat rejection from chiller funneled into battery box for climate control</a:t>
            </a:r>
          </a:p>
          <a:p>
            <a:endParaRPr lang="en-US" dirty="0"/>
          </a:p>
        </p:txBody>
      </p:sp>
      <p:sp>
        <p:nvSpPr>
          <p:cNvPr id="4" name="Footer Placeholder 3"/>
          <p:cNvSpPr>
            <a:spLocks noGrp="1"/>
          </p:cNvSpPr>
          <p:nvPr>
            <p:ph type="ftr" sz="quarter" idx="11"/>
          </p:nvPr>
        </p:nvSpPr>
        <p:spPr/>
        <p:txBody>
          <a:bodyPr/>
          <a:lstStyle/>
          <a:p>
            <a:r>
              <a:rPr lang="en-US" dirty="0" smtClean="0"/>
              <a:t>Nick Kraft</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9</a:t>
            </a:fld>
            <a:endParaRPr lang="en-US"/>
          </a:p>
        </p:txBody>
      </p:sp>
    </p:spTree>
    <p:extLst>
      <p:ext uri="{BB962C8B-B14F-4D97-AF65-F5344CB8AC3E}">
        <p14:creationId xmlns:p14="http://schemas.microsoft.com/office/powerpoint/2010/main" val="30523077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4141</TotalTime>
  <Words>1798</Words>
  <Application>Microsoft Macintosh PowerPoint</Application>
  <PresentationFormat>On-screen Show (4:3)</PresentationFormat>
  <Paragraphs>283</Paragraphs>
  <Slides>27</Slides>
  <Notes>10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Custom Design</vt:lpstr>
      <vt:lpstr>  </vt:lpstr>
      <vt:lpstr>Outline</vt:lpstr>
      <vt:lpstr>Project Scope</vt:lpstr>
      <vt:lpstr>Objectives</vt:lpstr>
      <vt:lpstr>Thermal Storage Design</vt:lpstr>
      <vt:lpstr>Final Design Concept </vt:lpstr>
      <vt:lpstr>Original Design Visualization</vt:lpstr>
      <vt:lpstr>Fluid Process Flow Diagram</vt:lpstr>
      <vt:lpstr>Design Changes or Additions</vt:lpstr>
      <vt:lpstr>House Integration</vt:lpstr>
      <vt:lpstr>Design Addition</vt:lpstr>
      <vt:lpstr>Detailed Design-Aluminum Tank Configuration</vt:lpstr>
      <vt:lpstr>Detailed Design-Copper Coil</vt:lpstr>
      <vt:lpstr>Ice Melt Analysis</vt:lpstr>
      <vt:lpstr>What has been done</vt:lpstr>
      <vt:lpstr>Battery Temp Regulation</vt:lpstr>
      <vt:lpstr>Battery Temp Regulation</vt:lpstr>
      <vt:lpstr>Other items</vt:lpstr>
      <vt:lpstr>Additional Design Aspects</vt:lpstr>
      <vt:lpstr>Additional Components</vt:lpstr>
      <vt:lpstr>Prototype Integration &amp; Testing</vt:lpstr>
      <vt:lpstr>Cost Analysis (Thermal)</vt:lpstr>
      <vt:lpstr>Problems Encountered</vt:lpstr>
      <vt:lpstr>Conclusion</vt:lpstr>
      <vt:lpstr>Future Plans</vt:lpstr>
      <vt:lpstr>Future Plans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cascaded Z-source inverter to solve partial shading of grid-connected PV systems</dc:title>
  <dc:creator>Lei Wang</dc:creator>
  <cp:lastModifiedBy>Corey Allen</cp:lastModifiedBy>
  <cp:revision>778</cp:revision>
  <dcterms:created xsi:type="dcterms:W3CDTF">2006-08-16T00:00:00Z</dcterms:created>
  <dcterms:modified xsi:type="dcterms:W3CDTF">2013-12-05T20:35:06Z</dcterms:modified>
</cp:coreProperties>
</file>